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8" r:id="rId14"/>
    <p:sldId id="284" r:id="rId15"/>
    <p:sldId id="299" r:id="rId16"/>
    <p:sldId id="300" r:id="rId17"/>
    <p:sldId id="268" r:id="rId18"/>
    <p:sldId id="269" r:id="rId19"/>
    <p:sldId id="278" r:id="rId20"/>
    <p:sldId id="298" r:id="rId21"/>
    <p:sldId id="285" r:id="rId22"/>
    <p:sldId id="275" r:id="rId23"/>
    <p:sldId id="276" r:id="rId24"/>
    <p:sldId id="277" r:id="rId25"/>
    <p:sldId id="289" r:id="rId26"/>
    <p:sldId id="292" r:id="rId27"/>
    <p:sldId id="294" r:id="rId28"/>
    <p:sldId id="295" r:id="rId29"/>
    <p:sldId id="296" r:id="rId30"/>
    <p:sldId id="297" r:id="rId31"/>
    <p:sldId id="291" r:id="rId32"/>
    <p:sldId id="287" r:id="rId33"/>
    <p:sldId id="293" r:id="rId34"/>
    <p:sldId id="272" r:id="rId35"/>
    <p:sldId id="273" r:id="rId36"/>
    <p:sldId id="274" r:id="rId37"/>
    <p:sldId id="301" r:id="rId38"/>
    <p:sldId id="30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28CF09-EE6F-E1F4-8978-19B2E3C88BB4}" v="452" dt="2025-04-09T08:42:46.0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5" d="100"/>
          <a:sy n="55" d="100"/>
        </p:scale>
        <p:origin x="10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7FD70-8E58-41D6-8F5F-D4D2754AD756}" type="datetimeFigureOut">
              <a:rPr lang="en-IN" smtClean="0"/>
              <a:t>16-04-2025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56314-EA4C-44D4-B717-C4D3FBF4390B}" type="slidenum">
              <a:rPr lang="en-IN" smtClean="0"/>
              <a:t>‹#›</a:t>
            </a:fld>
            <a:endParaRPr lang="en-IN"/>
          </a:p>
        </p:txBody>
      </p:sp>
    </p:spTree>
    <p:extLst>
      <p:ext uri="{BB962C8B-B14F-4D97-AF65-F5344CB8AC3E}">
        <p14:creationId xmlns:p14="http://schemas.microsoft.com/office/powerpoint/2010/main" val="136899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215113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33897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2CD80C-C03E-4A24-AFF3-193316FDC82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41578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271303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2CD80C-C03E-4A24-AFF3-193316FDC82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29124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280467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69993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777495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24885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092610-F06E-4FFB-AA42-F1ABED0AB895}" type="datetimeFigureOut">
              <a:rPr lang="en-IN" smtClean="0"/>
              <a:t>16-04-2025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77617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1556465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92610-F06E-4FFB-AA42-F1ABED0AB895}" type="datetimeFigureOut">
              <a:rPr lang="en-IN" smtClean="0"/>
              <a:t>16-04-2025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086102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092610-F06E-4FFB-AA42-F1ABED0AB895}" type="datetimeFigureOut">
              <a:rPr lang="en-IN" smtClean="0"/>
              <a:t>16-04-2025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107559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092610-F06E-4FFB-AA42-F1ABED0AB895}" type="datetimeFigureOut">
              <a:rPr lang="en-IN" smtClean="0"/>
              <a:t>16-04-2025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112305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35787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092610-F06E-4FFB-AA42-F1ABED0AB895}" type="datetimeFigureOut">
              <a:rPr lang="en-IN" smtClean="0"/>
              <a:t>16-04-2025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72CD80C-C03E-4A24-AFF3-193316FDC82C}" type="slidenum">
              <a:rPr lang="en-IN" smtClean="0"/>
              <a:t>‹#›</a:t>
            </a:fld>
            <a:endParaRPr lang="en-IN"/>
          </a:p>
        </p:txBody>
      </p:sp>
    </p:spTree>
    <p:extLst>
      <p:ext uri="{BB962C8B-B14F-4D97-AF65-F5344CB8AC3E}">
        <p14:creationId xmlns:p14="http://schemas.microsoft.com/office/powerpoint/2010/main" val="219458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1092610-F06E-4FFB-AA42-F1ABED0AB895}" type="datetimeFigureOut">
              <a:rPr lang="en-IN" smtClean="0"/>
              <a:t>16-04-2025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72CD80C-C03E-4A24-AFF3-193316FDC82C}" type="slidenum">
              <a:rPr lang="en-IN" smtClean="0"/>
              <a:t>‹#›</a:t>
            </a:fld>
            <a:endParaRPr lang="en-IN"/>
          </a:p>
        </p:txBody>
      </p:sp>
    </p:spTree>
    <p:extLst>
      <p:ext uri="{BB962C8B-B14F-4D97-AF65-F5344CB8AC3E}">
        <p14:creationId xmlns:p14="http://schemas.microsoft.com/office/powerpoint/2010/main" val="364416551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eeexplore.ieee.org/document/10625425" TargetMode="External"/><Relationship Id="rId2" Type="http://schemas.openxmlformats.org/officeDocument/2006/relationships/hyperlink" Target="https://ieeexplore.ieee.org/document/10751072" TargetMode="External"/><Relationship Id="rId1" Type="http://schemas.openxmlformats.org/officeDocument/2006/relationships/slideLayout" Target="../slideLayouts/slideLayout2.xml"/><Relationship Id="rId6" Type="http://schemas.openxmlformats.org/officeDocument/2006/relationships/hyperlink" Target="https://ieeexplore.ieee.org/document/10696762" TargetMode="External"/><Relationship Id="rId5" Type="http://schemas.openxmlformats.org/officeDocument/2006/relationships/hyperlink" Target="https://link.springer.com/article/10.1007/s44337-024-00174-9" TargetMode="External"/><Relationship Id="rId4" Type="http://schemas.openxmlformats.org/officeDocument/2006/relationships/hyperlink" Target="https://ieeexplore.ieee.org/document/1056871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link.springer.com/chapter/10.1007/978-981-97-6992-6_28" TargetMode="External"/><Relationship Id="rId2" Type="http://schemas.openxmlformats.org/officeDocument/2006/relationships/hyperlink" Target="https://ieeexplore.ieee.org/document/1076355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ieeexplore.ieee.org/document/10545080" TargetMode="External"/><Relationship Id="rId2" Type="http://schemas.openxmlformats.org/officeDocument/2006/relationships/hyperlink" Target="https://link.springer.com/article/10.1007/s11042-024-19356-9" TargetMode="External"/><Relationship Id="rId1" Type="http://schemas.openxmlformats.org/officeDocument/2006/relationships/slideLayout" Target="../slideLayouts/slideLayout2.xml"/><Relationship Id="rId4" Type="http://schemas.openxmlformats.org/officeDocument/2006/relationships/hyperlink" Target="https://ieeexplore.ieee.org/document/10486157"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ayushkumar.singh2021@vitstudent.ac.in" TargetMode="External"/><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mailto:nikhilnilam.langade2021@vitstudent.ac.in" TargetMode="External"/><Relationship Id="rId10" Type="http://schemas.openxmlformats.org/officeDocument/2006/relationships/image" Target="../media/image9.png"/><Relationship Id="rId4" Type="http://schemas.openxmlformats.org/officeDocument/2006/relationships/hyperlink" Target="mailto:Sanchit.das2021@vitstudent.ac.in" TargetMode="External"/><Relationship Id="rId9"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9331-485E-7772-4272-014D9FC1999A}"/>
              </a:ext>
            </a:extLst>
          </p:cNvPr>
          <p:cNvSpPr>
            <a:spLocks noGrp="1"/>
          </p:cNvSpPr>
          <p:nvPr>
            <p:ph type="ctrTitle"/>
          </p:nvPr>
        </p:nvSpPr>
        <p:spPr>
          <a:xfrm>
            <a:off x="1875098" y="1353857"/>
            <a:ext cx="9128567" cy="1468437"/>
          </a:xfrm>
        </p:spPr>
        <p:txBody>
          <a:bodyPr>
            <a:normAutofit fontScale="90000"/>
          </a:bodyPr>
          <a:lstStyle/>
          <a:p>
            <a:pPr algn="ctr"/>
            <a:r>
              <a:rPr lang="en-IN" sz="3600" b="1" u="sng"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GNN Based Optimal Path Route For Real Time Accident Detection using Deep Learning Algorithms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3600" dirty="0"/>
          </a:p>
        </p:txBody>
      </p:sp>
      <p:sp>
        <p:nvSpPr>
          <p:cNvPr id="3" name="Subtitle 2">
            <a:extLst>
              <a:ext uri="{FF2B5EF4-FFF2-40B4-BE49-F238E27FC236}">
                <a16:creationId xmlns:a16="http://schemas.microsoft.com/office/drawing/2014/main" id="{891CB62D-B06B-DF57-856D-6A9CE26A298F}"/>
              </a:ext>
            </a:extLst>
          </p:cNvPr>
          <p:cNvSpPr>
            <a:spLocks noGrp="1"/>
          </p:cNvSpPr>
          <p:nvPr>
            <p:ph type="subTitle" idx="1"/>
          </p:nvPr>
        </p:nvSpPr>
        <p:spPr>
          <a:xfrm>
            <a:off x="5116286" y="2939143"/>
            <a:ext cx="5551714" cy="2318657"/>
          </a:xfrm>
        </p:spPr>
        <p:txBody>
          <a:bodyPr>
            <a:normAutofit fontScale="92500" lnSpcReduction="10000"/>
          </a:bodyPr>
          <a:lstStyle/>
          <a:p>
            <a:pPr algn="l"/>
            <a:r>
              <a:rPr lang="en-US" sz="2400" dirty="0"/>
              <a:t>Presented By-</a:t>
            </a:r>
            <a:br>
              <a:rPr lang="en-US" sz="2400" dirty="0"/>
            </a:br>
            <a:r>
              <a:rPr lang="en-US" sz="2400" dirty="0"/>
              <a:t>AYUSH KUMAR SINGH – 21BAI1916</a:t>
            </a:r>
          </a:p>
          <a:p>
            <a:pPr algn="l"/>
            <a:r>
              <a:rPr lang="en-US" sz="2400" dirty="0"/>
              <a:t>NIKHIL LANGADE-21BEE1196</a:t>
            </a:r>
          </a:p>
          <a:p>
            <a:pPr algn="l"/>
            <a:r>
              <a:rPr lang="en-US" sz="2400" dirty="0"/>
              <a:t>SANCHIT DAS-21BEC1233</a:t>
            </a:r>
            <a:br>
              <a:rPr lang="en-US" sz="2400" dirty="0"/>
            </a:br>
            <a:br>
              <a:rPr lang="en-US" sz="2400" dirty="0"/>
            </a:br>
            <a:r>
              <a:rPr lang="en-US" sz="2400" dirty="0"/>
              <a:t>Guide- Dr. Gayathri R</a:t>
            </a:r>
            <a:endParaRPr lang="en-IN" dirty="0"/>
          </a:p>
        </p:txBody>
      </p:sp>
    </p:spTree>
    <p:extLst>
      <p:ext uri="{BB962C8B-B14F-4D97-AF65-F5344CB8AC3E}">
        <p14:creationId xmlns:p14="http://schemas.microsoft.com/office/powerpoint/2010/main" val="586849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9A6C-15EA-6EBD-EDF4-0DE02047D1FD}"/>
              </a:ext>
            </a:extLst>
          </p:cNvPr>
          <p:cNvSpPr>
            <a:spLocks noGrp="1"/>
          </p:cNvSpPr>
          <p:nvPr>
            <p:ph type="title"/>
          </p:nvPr>
        </p:nvSpPr>
        <p:spPr>
          <a:xfrm>
            <a:off x="1722068" y="544735"/>
            <a:ext cx="8911687" cy="1280890"/>
          </a:xfrm>
        </p:spPr>
        <p:txBody>
          <a:bodyPr/>
          <a:lstStyle/>
          <a:p>
            <a:r>
              <a:rPr lang="en-IN" dirty="0"/>
              <a:t>Explanation of All Modules</a:t>
            </a:r>
          </a:p>
        </p:txBody>
      </p:sp>
      <p:sp>
        <p:nvSpPr>
          <p:cNvPr id="3" name="Content Placeholder 2">
            <a:extLst>
              <a:ext uri="{FF2B5EF4-FFF2-40B4-BE49-F238E27FC236}">
                <a16:creationId xmlns:a16="http://schemas.microsoft.com/office/drawing/2014/main" id="{9847879F-1E1D-ED67-EFAA-25D739651B3A}"/>
              </a:ext>
            </a:extLst>
          </p:cNvPr>
          <p:cNvSpPr>
            <a:spLocks noGrp="1"/>
          </p:cNvSpPr>
          <p:nvPr>
            <p:ph idx="1"/>
          </p:nvPr>
        </p:nvSpPr>
        <p:spPr>
          <a:xfrm>
            <a:off x="1532761" y="1651453"/>
            <a:ext cx="8937171" cy="4351338"/>
          </a:xfrm>
        </p:spPr>
        <p:txBody>
          <a:bodyPr/>
          <a:lstStyle/>
          <a:p>
            <a:pPr marL="0" indent="0" algn="just">
              <a:buNone/>
            </a:pPr>
            <a:r>
              <a:rPr lang="en-IN" b="1" dirty="0"/>
              <a:t>1. Accident Detection Module</a:t>
            </a:r>
          </a:p>
          <a:p>
            <a:pPr marL="0" indent="0" algn="just">
              <a:buNone/>
            </a:pPr>
            <a:r>
              <a:rPr lang="en-IN" b="1" dirty="0"/>
              <a:t>Algorithm Used:</a:t>
            </a:r>
            <a:endParaRPr lang="en-IN" dirty="0"/>
          </a:p>
          <a:p>
            <a:pPr marL="742950" lvl="1" indent="-285750" algn="just">
              <a:buFont typeface="Arial" panose="020B0604020202020204" pitchFamily="34" charset="0"/>
              <a:buChar char="•"/>
            </a:pPr>
            <a:r>
              <a:rPr lang="en-IN" b="1" dirty="0"/>
              <a:t>MobileNetV2</a:t>
            </a:r>
            <a:r>
              <a:rPr lang="en-IN" dirty="0"/>
              <a:t> – Lightweight CNN for fast image classification.</a:t>
            </a:r>
          </a:p>
          <a:p>
            <a:pPr marL="742950" lvl="1" indent="-285750" algn="just">
              <a:buFont typeface="Arial" panose="020B0604020202020204" pitchFamily="34" charset="0"/>
              <a:buChar char="•"/>
            </a:pPr>
            <a:r>
              <a:rPr lang="en-IN" b="1" dirty="0"/>
              <a:t>YOLOv8</a:t>
            </a:r>
            <a:r>
              <a:rPr lang="en-IN" dirty="0"/>
              <a:t> – Object detection model for real-time processing.</a:t>
            </a:r>
          </a:p>
          <a:p>
            <a:pPr marL="0" indent="0" algn="just">
              <a:buNone/>
            </a:pPr>
            <a:r>
              <a:rPr lang="en-IN" b="1" dirty="0"/>
              <a:t>Process:</a:t>
            </a:r>
            <a:endParaRPr lang="en-IN" dirty="0"/>
          </a:p>
          <a:p>
            <a:pPr marL="742950" lvl="1" indent="-285750" algn="just">
              <a:buFont typeface="Arial" panose="020B0604020202020204" pitchFamily="34" charset="0"/>
              <a:buChar char="•"/>
            </a:pPr>
            <a:r>
              <a:rPr lang="en-IN" dirty="0"/>
              <a:t>Extract frames from CCTV footage using </a:t>
            </a:r>
            <a:r>
              <a:rPr lang="en-IN" b="1" dirty="0"/>
              <a:t>OpenCV</a:t>
            </a:r>
            <a:r>
              <a:rPr lang="en-IN" dirty="0"/>
              <a:t>.</a:t>
            </a:r>
          </a:p>
          <a:p>
            <a:pPr marL="742950" lvl="1" indent="-285750" algn="just">
              <a:buFont typeface="Arial" panose="020B0604020202020204" pitchFamily="34" charset="0"/>
              <a:buChar char="•"/>
            </a:pPr>
            <a:r>
              <a:rPr lang="en-IN" dirty="0"/>
              <a:t>Preprocess frames (resizing, normalization, augmentation).</a:t>
            </a:r>
          </a:p>
          <a:p>
            <a:pPr marL="742950" lvl="1" indent="-285750" algn="just">
              <a:buFont typeface="Arial" panose="020B0604020202020204" pitchFamily="34" charset="0"/>
              <a:buChar char="•"/>
            </a:pPr>
            <a:r>
              <a:rPr lang="en-IN" dirty="0"/>
              <a:t>Feed frames into </a:t>
            </a:r>
            <a:r>
              <a:rPr lang="en-IN" b="1" dirty="0"/>
              <a:t>MobileNetV2/YOLOv8</a:t>
            </a:r>
            <a:r>
              <a:rPr lang="en-IN" dirty="0"/>
              <a:t> for classification.</a:t>
            </a:r>
          </a:p>
          <a:p>
            <a:pPr marL="742950" lvl="1" indent="-285750" algn="just">
              <a:buFont typeface="Arial" panose="020B0604020202020204" pitchFamily="34" charset="0"/>
              <a:buChar char="•"/>
            </a:pPr>
            <a:r>
              <a:rPr lang="en-IN" dirty="0"/>
              <a:t>If an accident is detected, trigger further processes.</a:t>
            </a:r>
          </a:p>
          <a:p>
            <a:pPr algn="just"/>
            <a:endParaRPr lang="en-IN" dirty="0"/>
          </a:p>
        </p:txBody>
      </p:sp>
    </p:spTree>
    <p:extLst>
      <p:ext uri="{BB962C8B-B14F-4D97-AF65-F5344CB8AC3E}">
        <p14:creationId xmlns:p14="http://schemas.microsoft.com/office/powerpoint/2010/main" val="275108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BBD6-9CE3-3F81-FBF6-A7ED20E5EB98}"/>
              </a:ext>
            </a:extLst>
          </p:cNvPr>
          <p:cNvSpPr>
            <a:spLocks noGrp="1"/>
          </p:cNvSpPr>
          <p:nvPr>
            <p:ph type="title"/>
          </p:nvPr>
        </p:nvSpPr>
        <p:spPr>
          <a:xfrm flipH="1" flipV="1">
            <a:off x="11353800" y="261257"/>
            <a:ext cx="391886" cy="103869"/>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9BB94577-11FC-6C77-7E09-227760D5ADBD}"/>
              </a:ext>
            </a:extLst>
          </p:cNvPr>
          <p:cNvSpPr>
            <a:spLocks noGrp="1"/>
          </p:cNvSpPr>
          <p:nvPr>
            <p:ph idx="1"/>
          </p:nvPr>
        </p:nvSpPr>
        <p:spPr>
          <a:xfrm>
            <a:off x="1611635" y="0"/>
            <a:ext cx="9581083" cy="6562846"/>
          </a:xfrm>
        </p:spPr>
        <p:txBody>
          <a:bodyPr>
            <a:noAutofit/>
          </a:bodyPr>
          <a:lstStyle/>
          <a:p>
            <a:pPr marL="0" indent="0" algn="just">
              <a:buNone/>
            </a:pPr>
            <a:r>
              <a:rPr lang="en-IN" sz="2400" b="1" dirty="0"/>
              <a:t>2. Accident Location Extraction Module</a:t>
            </a:r>
          </a:p>
          <a:p>
            <a:pPr marL="0" indent="0" algn="just">
              <a:buNone/>
            </a:pPr>
            <a:r>
              <a:rPr lang="en-IN" sz="2400" b="1" dirty="0"/>
              <a:t>Algorithm Used:</a:t>
            </a:r>
            <a:endParaRPr lang="en-IN" sz="2400" dirty="0"/>
          </a:p>
          <a:p>
            <a:pPr lvl="1" algn="just"/>
            <a:r>
              <a:rPr lang="en-IN" dirty="0"/>
              <a:t>Geospatial mapping techniques using </a:t>
            </a:r>
            <a:r>
              <a:rPr lang="en-IN" b="1" dirty="0"/>
              <a:t>OpenCV &amp; GPS metadata</a:t>
            </a:r>
            <a:r>
              <a:rPr lang="en-IN" dirty="0"/>
              <a:t>.</a:t>
            </a:r>
          </a:p>
          <a:p>
            <a:pPr marL="0" indent="0" algn="just">
              <a:buNone/>
            </a:pPr>
            <a:r>
              <a:rPr lang="en-IN" sz="2400" b="1" dirty="0"/>
              <a:t>Process:</a:t>
            </a:r>
            <a:endParaRPr lang="en-IN" sz="2400" dirty="0"/>
          </a:p>
          <a:p>
            <a:pPr lvl="1" algn="just"/>
            <a:r>
              <a:rPr lang="en-IN" dirty="0"/>
              <a:t>Extract GPS metadata from CCTV feeds.</a:t>
            </a:r>
          </a:p>
          <a:p>
            <a:pPr lvl="1" algn="just"/>
            <a:r>
              <a:rPr lang="en-IN" dirty="0"/>
              <a:t>If metadata is unavailable, map accident coordinates manually.</a:t>
            </a:r>
          </a:p>
          <a:p>
            <a:pPr lvl="1" algn="just"/>
            <a:r>
              <a:rPr lang="en-IN" dirty="0"/>
              <a:t>Generate </a:t>
            </a:r>
            <a:r>
              <a:rPr lang="en-IN" b="1" dirty="0"/>
              <a:t>Google Maps link</a:t>
            </a:r>
            <a:r>
              <a:rPr lang="en-IN" dirty="0"/>
              <a:t> for the accident location.</a:t>
            </a:r>
          </a:p>
          <a:p>
            <a:pPr marL="0" indent="0" algn="just">
              <a:buNone/>
            </a:pPr>
            <a:r>
              <a:rPr lang="en-IN" sz="2400" b="1" dirty="0"/>
              <a:t>3. Notification Module</a:t>
            </a:r>
          </a:p>
          <a:p>
            <a:pPr marL="0" indent="0" algn="just">
              <a:buNone/>
            </a:pPr>
            <a:r>
              <a:rPr lang="en-IN" sz="2400" b="1" dirty="0"/>
              <a:t>Algorithm Used:</a:t>
            </a:r>
            <a:endParaRPr lang="en-IN" sz="2400" dirty="0"/>
          </a:p>
          <a:p>
            <a:pPr lvl="1" algn="just"/>
            <a:r>
              <a:rPr lang="en-IN" b="1" dirty="0"/>
              <a:t>Twilio API for real-time messaging.</a:t>
            </a:r>
            <a:endParaRPr lang="en-IN" dirty="0"/>
          </a:p>
          <a:p>
            <a:pPr marL="0" indent="0" algn="just">
              <a:buNone/>
            </a:pPr>
            <a:r>
              <a:rPr lang="en-IN" sz="2400" b="1" dirty="0"/>
              <a:t>Process:</a:t>
            </a:r>
            <a:endParaRPr lang="en-IN" sz="2400" dirty="0"/>
          </a:p>
          <a:p>
            <a:pPr lvl="1" algn="just"/>
            <a:r>
              <a:rPr lang="en-IN" dirty="0"/>
              <a:t>Retrieve accident location (latitude &amp; longitude).</a:t>
            </a:r>
          </a:p>
          <a:p>
            <a:pPr lvl="1" algn="just"/>
            <a:r>
              <a:rPr lang="en-IN" dirty="0"/>
              <a:t>Send SMS to authorities and emergency services with:</a:t>
            </a:r>
          </a:p>
          <a:p>
            <a:pPr lvl="2" algn="just"/>
            <a:r>
              <a:rPr lang="en-IN" sz="2000" dirty="0"/>
              <a:t>Accident coordinates</a:t>
            </a:r>
          </a:p>
          <a:p>
            <a:pPr lvl="2" algn="just"/>
            <a:r>
              <a:rPr lang="en-IN" sz="2000" dirty="0"/>
              <a:t>Google Maps link</a:t>
            </a:r>
          </a:p>
          <a:p>
            <a:pPr lvl="2" algn="just"/>
            <a:r>
              <a:rPr lang="en-IN" sz="2000" dirty="0"/>
              <a:t>Short alert message</a:t>
            </a:r>
          </a:p>
          <a:p>
            <a:pPr marL="0" indent="0" algn="just">
              <a:buNone/>
            </a:pPr>
            <a:endParaRPr lang="en-IN" sz="2400" dirty="0"/>
          </a:p>
        </p:txBody>
      </p:sp>
    </p:spTree>
    <p:extLst>
      <p:ext uri="{BB962C8B-B14F-4D97-AF65-F5344CB8AC3E}">
        <p14:creationId xmlns:p14="http://schemas.microsoft.com/office/powerpoint/2010/main" val="75291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7087-8822-2098-DD40-3847BFD76D1C}"/>
              </a:ext>
            </a:extLst>
          </p:cNvPr>
          <p:cNvSpPr>
            <a:spLocks noGrp="1"/>
          </p:cNvSpPr>
          <p:nvPr>
            <p:ph type="title"/>
          </p:nvPr>
        </p:nvSpPr>
        <p:spPr>
          <a:xfrm>
            <a:off x="10570028" y="365125"/>
            <a:ext cx="783771" cy="102961"/>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236AAE69-E0FC-87CC-3E89-D05C2245952A}"/>
              </a:ext>
            </a:extLst>
          </p:cNvPr>
          <p:cNvSpPr>
            <a:spLocks noGrp="1"/>
          </p:cNvSpPr>
          <p:nvPr>
            <p:ph idx="1"/>
          </p:nvPr>
        </p:nvSpPr>
        <p:spPr>
          <a:xfrm>
            <a:off x="1567543" y="239485"/>
            <a:ext cx="10624457" cy="6379029"/>
          </a:xfrm>
        </p:spPr>
        <p:txBody>
          <a:bodyPr>
            <a:noAutofit/>
          </a:bodyPr>
          <a:lstStyle/>
          <a:p>
            <a:pPr marL="0" indent="0" algn="just">
              <a:buNone/>
            </a:pPr>
            <a:r>
              <a:rPr lang="en-IN" sz="2400" b="1" dirty="0"/>
              <a:t>4. Route Optimization Module</a:t>
            </a:r>
          </a:p>
          <a:p>
            <a:pPr marL="0" indent="0" algn="just">
              <a:buNone/>
            </a:pPr>
            <a:r>
              <a:rPr lang="en-IN" sz="2400" b="1" dirty="0"/>
              <a:t>Algorithm Used:</a:t>
            </a:r>
            <a:endParaRPr lang="en-IN" sz="2400" dirty="0"/>
          </a:p>
          <a:p>
            <a:pPr marL="742950" lvl="1" indent="-285750" algn="just">
              <a:buFont typeface="Arial" panose="020B0604020202020204" pitchFamily="34" charset="0"/>
              <a:buChar char="•"/>
            </a:pPr>
            <a:r>
              <a:rPr lang="en-IN" i="1" dirty="0"/>
              <a:t>Google Maps API (Dijkstra’s Algorithm / A Algorithm for shortest path).</a:t>
            </a:r>
            <a:r>
              <a:rPr lang="en-IN" dirty="0"/>
              <a:t>*</a:t>
            </a:r>
          </a:p>
          <a:p>
            <a:pPr marL="0" indent="0" algn="just">
              <a:buNone/>
            </a:pPr>
            <a:r>
              <a:rPr lang="en-IN" sz="2400" b="1" dirty="0"/>
              <a:t>Process:</a:t>
            </a:r>
            <a:endParaRPr lang="en-IN" sz="2400" dirty="0"/>
          </a:p>
          <a:p>
            <a:pPr marL="742950" lvl="1" indent="-285750" algn="just">
              <a:buFont typeface="Arial" panose="020B0604020202020204" pitchFamily="34" charset="0"/>
              <a:buChar char="•"/>
            </a:pPr>
            <a:r>
              <a:rPr lang="en-IN" dirty="0"/>
              <a:t>Use Google Maps API to calculate the fastest route.</a:t>
            </a:r>
          </a:p>
          <a:p>
            <a:pPr marL="742950" lvl="1" indent="-285750" algn="just">
              <a:buFont typeface="Arial" panose="020B0604020202020204" pitchFamily="34" charset="0"/>
              <a:buChar char="•"/>
            </a:pPr>
            <a:r>
              <a:rPr lang="en-IN" dirty="0"/>
              <a:t>Factor in </a:t>
            </a:r>
            <a:r>
              <a:rPr lang="en-IN" b="1" dirty="0"/>
              <a:t>real-time traffic conditions</a:t>
            </a:r>
            <a:r>
              <a:rPr lang="en-IN" dirty="0"/>
              <a:t>.</a:t>
            </a:r>
          </a:p>
          <a:p>
            <a:pPr marL="742950" lvl="1" indent="-285750" algn="just">
              <a:buFont typeface="Arial" panose="020B0604020202020204" pitchFamily="34" charset="0"/>
              <a:buChar char="•"/>
            </a:pPr>
            <a:r>
              <a:rPr lang="en-IN" dirty="0"/>
              <a:t>Display optimized route to emergency responders.</a:t>
            </a:r>
          </a:p>
          <a:p>
            <a:pPr marL="0" indent="0" algn="just">
              <a:buNone/>
            </a:pPr>
            <a:r>
              <a:rPr lang="en-IN" sz="2400" b="1" dirty="0"/>
              <a:t>5. Alert System for Vehicles</a:t>
            </a:r>
          </a:p>
          <a:p>
            <a:pPr marL="0" indent="0" algn="just">
              <a:buNone/>
            </a:pPr>
            <a:r>
              <a:rPr lang="en-IN" sz="2400" b="1" dirty="0"/>
              <a:t>Algorithm Used:</a:t>
            </a:r>
            <a:endParaRPr lang="en-IN" sz="2400" dirty="0"/>
          </a:p>
          <a:p>
            <a:pPr marL="742950" lvl="1" indent="-285750" algn="just">
              <a:buFont typeface="Arial" panose="020B0604020202020204" pitchFamily="34" charset="0"/>
              <a:buChar char="•"/>
            </a:pPr>
            <a:r>
              <a:rPr lang="en-IN" b="1" dirty="0"/>
              <a:t>Twilio API for SMS broadcasting.</a:t>
            </a:r>
            <a:endParaRPr lang="en-IN" dirty="0"/>
          </a:p>
          <a:p>
            <a:pPr marL="0" indent="0" algn="just">
              <a:buNone/>
            </a:pPr>
            <a:r>
              <a:rPr lang="en-IN" sz="2400" b="1" dirty="0"/>
              <a:t>Process:</a:t>
            </a:r>
            <a:endParaRPr lang="en-IN" sz="2400" dirty="0"/>
          </a:p>
          <a:p>
            <a:pPr marL="742950" lvl="1" indent="-285750" algn="just">
              <a:buFont typeface="Arial" panose="020B0604020202020204" pitchFamily="34" charset="0"/>
              <a:buChar char="•"/>
            </a:pPr>
            <a:r>
              <a:rPr lang="en-IN" dirty="0"/>
              <a:t>Identify vehicles on the emergency route.</a:t>
            </a:r>
          </a:p>
          <a:p>
            <a:pPr marL="742950" lvl="1" indent="-285750" algn="just">
              <a:buFont typeface="Arial" panose="020B0604020202020204" pitchFamily="34" charset="0"/>
              <a:buChar char="•"/>
            </a:pPr>
            <a:r>
              <a:rPr lang="en-IN" dirty="0"/>
              <a:t>Send alert message:</a:t>
            </a:r>
          </a:p>
          <a:p>
            <a:pPr marL="1143000" lvl="2" indent="-228600" algn="just">
              <a:buFont typeface="Arial" panose="020B0604020202020204" pitchFamily="34" charset="0"/>
              <a:buChar char="•"/>
            </a:pPr>
            <a:r>
              <a:rPr lang="en-IN" sz="2400" b="1" dirty="0"/>
              <a:t>"Emergency vehicle approaching. Please clear the way."</a:t>
            </a:r>
            <a:endParaRPr lang="en-IN" sz="2400" dirty="0"/>
          </a:p>
          <a:p>
            <a:pPr marL="742950" lvl="1" indent="-285750" algn="just">
              <a:buFont typeface="Arial" panose="020B0604020202020204" pitchFamily="34" charset="0"/>
              <a:buChar char="•"/>
            </a:pPr>
            <a:r>
              <a:rPr lang="en-IN" dirty="0"/>
              <a:t>Improve compliance to reduce response time.</a:t>
            </a:r>
          </a:p>
          <a:p>
            <a:pPr algn="just"/>
            <a:endParaRPr lang="en-IN" sz="2400" dirty="0"/>
          </a:p>
        </p:txBody>
      </p:sp>
    </p:spTree>
    <p:extLst>
      <p:ext uri="{BB962C8B-B14F-4D97-AF65-F5344CB8AC3E}">
        <p14:creationId xmlns:p14="http://schemas.microsoft.com/office/powerpoint/2010/main" val="2595928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5390-0348-FECB-D769-ED91A96FB26B}"/>
              </a:ext>
            </a:extLst>
          </p:cNvPr>
          <p:cNvSpPr>
            <a:spLocks noGrp="1"/>
          </p:cNvSpPr>
          <p:nvPr>
            <p:ph type="title"/>
          </p:nvPr>
        </p:nvSpPr>
        <p:spPr>
          <a:xfrm>
            <a:off x="10408574" y="7914597"/>
            <a:ext cx="8911687" cy="1280890"/>
          </a:xfrm>
        </p:spPr>
        <p:txBody>
          <a:bodyPr/>
          <a:lstStyle/>
          <a:p>
            <a:endParaRPr lang="en-US"/>
          </a:p>
        </p:txBody>
      </p:sp>
      <p:sp>
        <p:nvSpPr>
          <p:cNvPr id="3" name="Content Placeholder 2">
            <a:extLst>
              <a:ext uri="{FF2B5EF4-FFF2-40B4-BE49-F238E27FC236}">
                <a16:creationId xmlns:a16="http://schemas.microsoft.com/office/drawing/2014/main" id="{EE165F29-BB93-CE21-31A9-76F161B08088}"/>
              </a:ext>
            </a:extLst>
          </p:cNvPr>
          <p:cNvSpPr>
            <a:spLocks noGrp="1"/>
          </p:cNvSpPr>
          <p:nvPr>
            <p:ph idx="1"/>
          </p:nvPr>
        </p:nvSpPr>
        <p:spPr>
          <a:xfrm>
            <a:off x="1816915" y="825843"/>
            <a:ext cx="8915400" cy="4817649"/>
          </a:xfrm>
        </p:spPr>
        <p:txBody>
          <a:bodyPr vert="horz" lIns="91440" tIns="45720" rIns="91440" bIns="45720" rtlCol="0" anchor="t">
            <a:normAutofit fontScale="92500" lnSpcReduction="20000"/>
          </a:bodyPr>
          <a:lstStyle/>
          <a:p>
            <a:pPr marL="0" indent="0">
              <a:buNone/>
            </a:pPr>
            <a:r>
              <a:rPr lang="en-US" sz="2400" b="1" dirty="0">
                <a:ea typeface="+mn-lt"/>
                <a:cs typeface="+mn-lt"/>
              </a:rPr>
              <a:t>6. Traffic Prediction &amp; Routing Module</a:t>
            </a:r>
            <a:endParaRPr lang="en-US" sz="2400" dirty="0"/>
          </a:p>
          <a:p>
            <a:pPr marL="285750" indent="-285750">
              <a:buFont typeface="Wingdings" charset="2"/>
              <a:buChar char="Ø"/>
            </a:pPr>
            <a:r>
              <a:rPr lang="en-US" b="1" dirty="0" err="1">
                <a:ea typeface="+mn-lt"/>
                <a:cs typeface="+mn-lt"/>
              </a:rPr>
              <a:t>OSMnx</a:t>
            </a:r>
            <a:r>
              <a:rPr lang="en-US" dirty="0">
                <a:ea typeface="+mn-lt"/>
                <a:cs typeface="+mn-lt"/>
              </a:rPr>
              <a:t> – Extracts and visualizes real-world road networks from OpenStreetMap.</a:t>
            </a:r>
          </a:p>
          <a:p>
            <a:pPr marL="285750" indent="-285750">
              <a:buFont typeface="Wingdings" charset="2"/>
              <a:buChar char="Ø"/>
            </a:pPr>
            <a:r>
              <a:rPr lang="en-US" b="1" dirty="0">
                <a:ea typeface="+mn-lt"/>
                <a:cs typeface="+mn-lt"/>
              </a:rPr>
              <a:t>Graph Construction</a:t>
            </a:r>
            <a:r>
              <a:rPr lang="en-US" dirty="0">
                <a:ea typeface="+mn-lt"/>
                <a:cs typeface="+mn-lt"/>
              </a:rPr>
              <a:t> – Converts road networks into graphs (nodes and edges) with lane-         level detail.</a:t>
            </a:r>
            <a:endParaRPr lang="en-US" dirty="0"/>
          </a:p>
          <a:p>
            <a:pPr marL="285750" indent="-285750">
              <a:buFont typeface="Wingdings" charset="2"/>
              <a:buChar char="Ø"/>
            </a:pPr>
            <a:r>
              <a:rPr lang="en-US" b="1" dirty="0">
                <a:ea typeface="+mn-lt"/>
                <a:cs typeface="+mn-lt"/>
              </a:rPr>
              <a:t>GNN-GATv2 Model</a:t>
            </a:r>
            <a:r>
              <a:rPr lang="en-US" dirty="0">
                <a:ea typeface="+mn-lt"/>
                <a:cs typeface="+mn-lt"/>
              </a:rPr>
              <a:t> – Predicts real-time congestion levels using graph attention networks.</a:t>
            </a:r>
            <a:endParaRPr lang="en-US" dirty="0"/>
          </a:p>
          <a:p>
            <a:pPr marL="285750" indent="-285750">
              <a:buFont typeface="Wingdings" charset="2"/>
              <a:buChar char="Ø"/>
            </a:pPr>
            <a:r>
              <a:rPr lang="en-US" b="1" dirty="0">
                <a:ea typeface="+mn-lt"/>
                <a:cs typeface="+mn-lt"/>
              </a:rPr>
              <a:t>Dynamic Route Optimization</a:t>
            </a:r>
            <a:r>
              <a:rPr lang="en-US" dirty="0">
                <a:ea typeface="+mn-lt"/>
                <a:cs typeface="+mn-lt"/>
              </a:rPr>
              <a:t> – Suggests the fastest path for emergency responders.</a:t>
            </a:r>
          </a:p>
          <a:p>
            <a:pPr marL="285750" indent="-285750">
              <a:buFont typeface="Wingdings" charset="2"/>
              <a:buChar char="Ø"/>
            </a:pPr>
            <a:endParaRPr lang="en-US" dirty="0">
              <a:ea typeface="+mn-lt"/>
              <a:cs typeface="+mn-lt"/>
            </a:endParaRPr>
          </a:p>
          <a:p>
            <a:pPr marL="0" indent="0">
              <a:buNone/>
            </a:pPr>
            <a:r>
              <a:rPr lang="en-US" sz="2300" b="1" dirty="0">
                <a:ea typeface="+mn-lt"/>
                <a:cs typeface="+mn-lt"/>
              </a:rPr>
              <a:t>7. Visualization &amp; Urban Analytics Module</a:t>
            </a:r>
            <a:endParaRPr lang="en-US" sz="2300" dirty="0"/>
          </a:p>
          <a:p>
            <a:pPr>
              <a:buFont typeface="Wingdings" charset="2"/>
              <a:buChar char="Ø"/>
            </a:pPr>
            <a:r>
              <a:rPr lang="en-US" b="1" dirty="0">
                <a:ea typeface="+mn-lt"/>
                <a:cs typeface="+mn-lt"/>
              </a:rPr>
              <a:t>Accident Heatmap Generator</a:t>
            </a:r>
            <a:r>
              <a:rPr lang="en-US" dirty="0">
                <a:ea typeface="+mn-lt"/>
                <a:cs typeface="+mn-lt"/>
              </a:rPr>
              <a:t> – Highlights high-risk zones based on historical and real-time data.</a:t>
            </a:r>
            <a:endParaRPr lang="en-US" dirty="0"/>
          </a:p>
          <a:p>
            <a:pPr>
              <a:buFont typeface="Wingdings" charset="2"/>
              <a:buChar char="Ø"/>
            </a:pPr>
            <a:r>
              <a:rPr lang="en-US" b="1" dirty="0">
                <a:ea typeface="+mn-lt"/>
                <a:cs typeface="+mn-lt"/>
              </a:rPr>
              <a:t>Traffic Congestion Maps</a:t>
            </a:r>
            <a:r>
              <a:rPr lang="en-US" dirty="0">
                <a:ea typeface="+mn-lt"/>
                <a:cs typeface="+mn-lt"/>
              </a:rPr>
              <a:t> – Color-coded maps to indicate varying traffic densities across city routes.</a:t>
            </a:r>
            <a:endParaRPr lang="en-US" dirty="0"/>
          </a:p>
          <a:p>
            <a:pPr>
              <a:buFont typeface="Wingdings" charset="2"/>
              <a:buChar char="Ø"/>
            </a:pPr>
            <a:r>
              <a:rPr lang="en-US" b="1" dirty="0">
                <a:ea typeface="+mn-lt"/>
                <a:cs typeface="+mn-lt"/>
              </a:rPr>
              <a:t>Dashboard UI</a:t>
            </a:r>
            <a:r>
              <a:rPr lang="en-US" dirty="0">
                <a:ea typeface="+mn-lt"/>
                <a:cs typeface="+mn-lt"/>
              </a:rPr>
              <a:t> – Centralized interface to monitor alerts, accident zones, and traffic status.</a:t>
            </a:r>
            <a:endParaRPr lang="en-US" dirty="0"/>
          </a:p>
          <a:p>
            <a:pPr>
              <a:buFont typeface="Wingdings" charset="2"/>
              <a:buChar char="Ø"/>
            </a:pPr>
            <a:endParaRPr lang="en-US" dirty="0"/>
          </a:p>
        </p:txBody>
      </p:sp>
    </p:spTree>
    <p:extLst>
      <p:ext uri="{BB962C8B-B14F-4D97-AF65-F5344CB8AC3E}">
        <p14:creationId xmlns:p14="http://schemas.microsoft.com/office/powerpoint/2010/main" val="383296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3783-906A-3F57-A2B0-D530D72CCACD}"/>
              </a:ext>
            </a:extLst>
          </p:cNvPr>
          <p:cNvSpPr>
            <a:spLocks noGrp="1"/>
          </p:cNvSpPr>
          <p:nvPr>
            <p:ph type="title"/>
          </p:nvPr>
        </p:nvSpPr>
        <p:spPr>
          <a:xfrm>
            <a:off x="1640156" y="614683"/>
            <a:ext cx="8911687" cy="1280890"/>
          </a:xfrm>
        </p:spPr>
        <p:txBody>
          <a:bodyPr/>
          <a:lstStyle/>
          <a:p>
            <a:r>
              <a:rPr lang="en-IN" b="1" dirty="0"/>
              <a:t>Architecture of MobileNetV2 </a:t>
            </a:r>
            <a:r>
              <a:rPr lang="en-IN" dirty="0"/>
              <a:t>:-</a:t>
            </a:r>
          </a:p>
        </p:txBody>
      </p:sp>
      <p:pic>
        <p:nvPicPr>
          <p:cNvPr id="4" name="Picture 3">
            <a:extLst>
              <a:ext uri="{FF2B5EF4-FFF2-40B4-BE49-F238E27FC236}">
                <a16:creationId xmlns:a16="http://schemas.microsoft.com/office/drawing/2014/main" id="{83F81A43-1461-80E5-A794-B2AFB0A1E694}"/>
              </a:ext>
            </a:extLst>
          </p:cNvPr>
          <p:cNvPicPr>
            <a:picLocks noChangeAspect="1"/>
          </p:cNvPicPr>
          <p:nvPr/>
        </p:nvPicPr>
        <p:blipFill>
          <a:blip r:embed="rId2"/>
          <a:stretch>
            <a:fillRect/>
          </a:stretch>
        </p:blipFill>
        <p:spPr>
          <a:xfrm>
            <a:off x="339800" y="1400537"/>
            <a:ext cx="4291119" cy="5300918"/>
          </a:xfrm>
          <a:prstGeom prst="rect">
            <a:avLst/>
          </a:prstGeom>
        </p:spPr>
      </p:pic>
      <p:sp>
        <p:nvSpPr>
          <p:cNvPr id="7" name="TextBox 6">
            <a:extLst>
              <a:ext uri="{FF2B5EF4-FFF2-40B4-BE49-F238E27FC236}">
                <a16:creationId xmlns:a16="http://schemas.microsoft.com/office/drawing/2014/main" id="{C74BC0BC-2D45-B026-3A44-C1B281A2143A}"/>
              </a:ext>
            </a:extLst>
          </p:cNvPr>
          <p:cNvSpPr txBox="1"/>
          <p:nvPr/>
        </p:nvSpPr>
        <p:spPr>
          <a:xfrm>
            <a:off x="4630919" y="1142655"/>
            <a:ext cx="7322270" cy="5632311"/>
          </a:xfrm>
          <a:prstGeom prst="rect">
            <a:avLst/>
          </a:prstGeom>
          <a:noFill/>
        </p:spPr>
        <p:txBody>
          <a:bodyPr wrap="square">
            <a:spAutoFit/>
          </a:bodyPr>
          <a:lstStyle/>
          <a:p>
            <a:pPr algn="just"/>
            <a:r>
              <a:rPr lang="en-US" b="1" dirty="0"/>
              <a:t>1. Model Architecture</a:t>
            </a:r>
            <a:endParaRPr lang="en-US" dirty="0"/>
          </a:p>
          <a:p>
            <a:pPr algn="just">
              <a:buFont typeface="Arial" panose="020B0604020202020204" pitchFamily="34" charset="0"/>
              <a:buChar char="•"/>
            </a:pPr>
            <a:r>
              <a:rPr lang="en-US" dirty="0"/>
              <a:t>The image illustrates the structure of a MobileNetV2-based model designed for accident detection.</a:t>
            </a:r>
          </a:p>
          <a:p>
            <a:pPr algn="just">
              <a:buFont typeface="Arial" panose="020B0604020202020204" pitchFamily="34" charset="0"/>
              <a:buChar char="•"/>
            </a:pPr>
            <a:r>
              <a:rPr lang="en-US" dirty="0"/>
              <a:t>The model begins with an input layer that accepts images of size 250x250x3 (height, width, channels).</a:t>
            </a:r>
          </a:p>
          <a:p>
            <a:pPr algn="just">
              <a:buFont typeface="Arial" panose="020B0604020202020204" pitchFamily="34" charset="0"/>
              <a:buChar char="•"/>
            </a:pPr>
            <a:r>
              <a:rPr lang="en-US" dirty="0"/>
              <a:t>It then employs a MobileNetV2 architecture to extract features from the input images.</a:t>
            </a:r>
          </a:p>
          <a:p>
            <a:pPr algn="just"/>
            <a:r>
              <a:rPr lang="en-US" b="1" dirty="0"/>
              <a:t>2. Feature Extraction and Processing</a:t>
            </a:r>
            <a:endParaRPr lang="en-US" dirty="0"/>
          </a:p>
          <a:p>
            <a:pPr algn="just">
              <a:buFont typeface="Arial" panose="020B0604020202020204" pitchFamily="34" charset="0"/>
              <a:buChar char="•"/>
            </a:pPr>
            <a:r>
              <a:rPr lang="en-US" dirty="0"/>
              <a:t>The extracted features are further processed through a series of convolutional layers (Conv2D) and a flatten layer.</a:t>
            </a:r>
          </a:p>
          <a:p>
            <a:pPr algn="just">
              <a:buFont typeface="Arial" panose="020B0604020202020204" pitchFamily="34" charset="0"/>
              <a:buChar char="•"/>
            </a:pPr>
            <a:r>
              <a:rPr lang="en-US" dirty="0"/>
              <a:t>These layers progressively reduce the dimensionality of the feature maps while capturing relevant information for accident detection.</a:t>
            </a:r>
          </a:p>
          <a:p>
            <a:pPr algn="just"/>
            <a:r>
              <a:rPr lang="en-US" b="1" dirty="0"/>
              <a:t>3. Classification</a:t>
            </a:r>
            <a:endParaRPr lang="en-US" dirty="0"/>
          </a:p>
          <a:p>
            <a:pPr algn="just">
              <a:buFont typeface="Arial" panose="020B0604020202020204" pitchFamily="34" charset="0"/>
              <a:buChar char="•"/>
            </a:pPr>
            <a:r>
              <a:rPr lang="en-US" dirty="0"/>
              <a:t>Finally, a dense layer (fully connected layer) is used to classify the processed features into two categories: accident or non-accident.</a:t>
            </a:r>
          </a:p>
          <a:p>
            <a:pPr algn="just">
              <a:buFont typeface="Arial" panose="020B0604020202020204" pitchFamily="34" charset="0"/>
              <a:buChar char="•"/>
            </a:pPr>
            <a:r>
              <a:rPr lang="en-US" dirty="0"/>
              <a:t>The output of this dense layer is a vector of size 2, with each element representing the probability of the input image belonging to one of the two classes.</a:t>
            </a:r>
          </a:p>
        </p:txBody>
      </p:sp>
    </p:spTree>
    <p:extLst>
      <p:ext uri="{BB962C8B-B14F-4D97-AF65-F5344CB8AC3E}">
        <p14:creationId xmlns:p14="http://schemas.microsoft.com/office/powerpoint/2010/main" val="122691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C787FCDE-E778-18CB-22FF-145C14D43E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838" b="11126"/>
          <a:stretch/>
        </p:blipFill>
        <p:spPr bwMode="auto">
          <a:xfrm>
            <a:off x="251193" y="1544169"/>
            <a:ext cx="6739915" cy="2077315"/>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46E805BB-5E02-7F8A-534A-BCE1483D44C1}"/>
              </a:ext>
            </a:extLst>
          </p:cNvPr>
          <p:cNvSpPr txBox="1">
            <a:spLocks/>
          </p:cNvSpPr>
          <p:nvPr/>
        </p:nvSpPr>
        <p:spPr>
          <a:xfrm>
            <a:off x="1640156" y="614683"/>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Architecture of YOLOv8 </a:t>
            </a:r>
            <a:r>
              <a:rPr lang="en-IN" dirty="0"/>
              <a:t>:-</a:t>
            </a:r>
          </a:p>
        </p:txBody>
      </p:sp>
      <p:sp>
        <p:nvSpPr>
          <p:cNvPr id="6" name="Rectangle 1">
            <a:extLst>
              <a:ext uri="{FF2B5EF4-FFF2-40B4-BE49-F238E27FC236}">
                <a16:creationId xmlns:a16="http://schemas.microsoft.com/office/drawing/2014/main" id="{96DC0253-CA8F-4291-E4F6-992AD9063654}"/>
              </a:ext>
            </a:extLst>
          </p:cNvPr>
          <p:cNvSpPr>
            <a:spLocks noChangeArrowheads="1"/>
          </p:cNvSpPr>
          <p:nvPr/>
        </p:nvSpPr>
        <p:spPr bwMode="auto">
          <a:xfrm>
            <a:off x="6736464" y="1200577"/>
            <a:ext cx="533593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1. Input Layer:</a:t>
            </a:r>
            <a:endParaRPr kumimoji="0" lang="en-US" altLang="en-US" sz="1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rPr>
              <a:t>Typical input size: 640×640×3.</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rPr>
              <a:t>Images are resized and normalized.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rPr>
              <a:t>Supports dynamic input sizes for flexible deployment.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2. Backbone:</a:t>
            </a:r>
            <a:endParaRPr kumimoji="0" lang="en-US" altLang="en-US" sz="17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i="0" u="none" strike="noStrike" cap="none" normalizeH="0" baseline="0" dirty="0">
                <a:ln>
                  <a:noFill/>
                </a:ln>
                <a:solidFill>
                  <a:schemeClr val="tx1"/>
                </a:solidFill>
                <a:effectLst/>
              </a:rPr>
              <a:t>C2f Modules: Efficient variant of CSP, reducing computation with preserved accuracy.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i="0" u="none" strike="noStrike" cap="none" normalizeH="0" baseline="0" dirty="0">
                <a:ln>
                  <a:noFill/>
                </a:ln>
                <a:solidFill>
                  <a:schemeClr val="tx1"/>
                </a:solidFill>
                <a:effectLst/>
              </a:rPr>
              <a:t>Conv Blocks: Standard convolution + </a:t>
            </a:r>
            <a:r>
              <a:rPr kumimoji="0" lang="en-US" altLang="en-US" sz="1700" i="0" u="none" strike="noStrike" cap="none" normalizeH="0" baseline="0" dirty="0" err="1">
                <a:ln>
                  <a:noFill/>
                </a:ln>
                <a:solidFill>
                  <a:schemeClr val="tx1"/>
                </a:solidFill>
                <a:effectLst/>
              </a:rPr>
              <a:t>BatchNorm</a:t>
            </a:r>
            <a:r>
              <a:rPr kumimoji="0" lang="en-US" altLang="en-US" sz="1700" i="0" u="none" strike="noStrike" cap="none" normalizeH="0" baseline="0" dirty="0">
                <a:ln>
                  <a:noFill/>
                </a:ln>
                <a:solidFill>
                  <a:schemeClr val="tx1"/>
                </a:solidFill>
                <a:effectLst/>
              </a:rPr>
              <a:t> + </a:t>
            </a:r>
            <a:r>
              <a:rPr kumimoji="0" lang="en-US" altLang="en-US" sz="1700" i="0" u="none" strike="noStrike" cap="none" normalizeH="0" baseline="0" dirty="0" err="1">
                <a:ln>
                  <a:noFill/>
                </a:ln>
                <a:solidFill>
                  <a:schemeClr val="tx1"/>
                </a:solidFill>
                <a:effectLst/>
              </a:rPr>
              <a:t>SiLU</a:t>
            </a:r>
            <a:r>
              <a:rPr kumimoji="0" lang="en-US" altLang="en-US" sz="1700" i="0" u="none" strike="noStrike" cap="none" normalizeH="0" baseline="0" dirty="0">
                <a:ln>
                  <a:noFill/>
                </a:ln>
                <a:solidFill>
                  <a:schemeClr val="tx1"/>
                </a:solidFill>
                <a:effectLst/>
              </a:rPr>
              <a:t> activation.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700" i="0" u="none" strike="noStrike" cap="none" normalizeH="0" baseline="0" dirty="0">
                <a:ln>
                  <a:noFill/>
                </a:ln>
                <a:solidFill>
                  <a:schemeClr val="tx1"/>
                </a:solidFill>
                <a:effectLst/>
              </a:rPr>
              <a:t>Focus Layer: </a:t>
            </a:r>
            <a:r>
              <a:rPr kumimoji="0" lang="en-US" altLang="en-US" sz="1700" b="0" i="0" u="none" strike="noStrike" cap="none" normalizeH="0" baseline="0" dirty="0">
                <a:ln>
                  <a:noFill/>
                </a:ln>
                <a:solidFill>
                  <a:schemeClr val="tx1"/>
                </a:solidFill>
                <a:effectLst/>
              </a:rPr>
              <a:t>Enhances feature richness (in some versions).</a:t>
            </a:r>
          </a:p>
        </p:txBody>
      </p:sp>
      <p:sp>
        <p:nvSpPr>
          <p:cNvPr id="7" name="TextBox 6">
            <a:extLst>
              <a:ext uri="{FF2B5EF4-FFF2-40B4-BE49-F238E27FC236}">
                <a16:creationId xmlns:a16="http://schemas.microsoft.com/office/drawing/2014/main" id="{C0C9CB3D-DC96-523E-299C-7C32EDC8188D}"/>
              </a:ext>
            </a:extLst>
          </p:cNvPr>
          <p:cNvSpPr txBox="1"/>
          <p:nvPr/>
        </p:nvSpPr>
        <p:spPr>
          <a:xfrm>
            <a:off x="644323" y="3898660"/>
            <a:ext cx="10903352"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3. Neck:</a:t>
            </a:r>
            <a:endParaRPr kumimoji="0" lang="en-US" altLang="en-US" sz="1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FPN + PAN: Multi-scale feature fusion for better object detection across sizes.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C2f Blocks: Used here for efficiency.</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4. Head </a:t>
            </a:r>
            <a:r>
              <a:rPr kumimoji="0" lang="en-US" altLang="en-US" sz="1800" i="0" u="none" strike="noStrike" cap="none" normalizeH="0" baseline="0" dirty="0">
                <a:ln>
                  <a:noFill/>
                </a:ln>
                <a:solidFill>
                  <a:schemeClr val="tx1"/>
                </a:solidFill>
                <a:effectLst/>
              </a:rPr>
              <a:t>(Anchor-Free &amp; Decoupled):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Anchor-Free: Predicts object centers and sizes directly, reducing hyperparameters.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rPr>
              <a:t>Decoupled Head: Separate branches for classification and regression to improve accuracy and training speed.</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5. Output: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rPr>
              <a:t>Outputs include bounding boxes, class labels, and confidence scores in a single pass.</a:t>
            </a:r>
            <a:endParaRPr lang="en-IN" dirty="0"/>
          </a:p>
        </p:txBody>
      </p:sp>
    </p:spTree>
    <p:extLst>
      <p:ext uri="{BB962C8B-B14F-4D97-AF65-F5344CB8AC3E}">
        <p14:creationId xmlns:p14="http://schemas.microsoft.com/office/powerpoint/2010/main" val="3545575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utput image">
            <a:extLst>
              <a:ext uri="{FF2B5EF4-FFF2-40B4-BE49-F238E27FC236}">
                <a16:creationId xmlns:a16="http://schemas.microsoft.com/office/drawing/2014/main" id="{CF3AA838-EE84-E894-6A3F-4156B8F0A9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341"/>
          <a:stretch/>
        </p:blipFill>
        <p:spPr bwMode="auto">
          <a:xfrm>
            <a:off x="275807" y="1429180"/>
            <a:ext cx="6981520" cy="2628367"/>
          </a:xfrm>
          <a:prstGeom prst="rect">
            <a:avLst/>
          </a:prstGeom>
          <a:noFill/>
          <a:ln>
            <a:noFill/>
          </a:ln>
          <a:extLst>
            <a:ext uri="{53640926-AAD7-44D8-BBD7-CCE9431645EC}">
              <a14:shadowObscured xmlns:a14="http://schemas.microsoft.com/office/drawing/2010/main"/>
            </a:ext>
          </a:extLst>
        </p:spPr>
      </p:pic>
      <p:sp>
        <p:nvSpPr>
          <p:cNvPr id="4" name="Title 1">
            <a:extLst>
              <a:ext uri="{FF2B5EF4-FFF2-40B4-BE49-F238E27FC236}">
                <a16:creationId xmlns:a16="http://schemas.microsoft.com/office/drawing/2014/main" id="{F6E87460-770D-0421-4771-21C9490A729E}"/>
              </a:ext>
            </a:extLst>
          </p:cNvPr>
          <p:cNvSpPr txBox="1">
            <a:spLocks/>
          </p:cNvSpPr>
          <p:nvPr/>
        </p:nvSpPr>
        <p:spPr>
          <a:xfrm>
            <a:off x="1640156" y="614683"/>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Architecture of GNN </a:t>
            </a:r>
            <a:r>
              <a:rPr lang="en-IN" dirty="0"/>
              <a:t>:-</a:t>
            </a:r>
          </a:p>
        </p:txBody>
      </p:sp>
      <p:sp>
        <p:nvSpPr>
          <p:cNvPr id="5" name="TextBox 4">
            <a:extLst>
              <a:ext uri="{FF2B5EF4-FFF2-40B4-BE49-F238E27FC236}">
                <a16:creationId xmlns:a16="http://schemas.microsoft.com/office/drawing/2014/main" id="{E2BB3DE0-4E05-77BC-E19C-E9458D632E70}"/>
              </a:ext>
            </a:extLst>
          </p:cNvPr>
          <p:cNvSpPr txBox="1"/>
          <p:nvPr/>
        </p:nvSpPr>
        <p:spPr>
          <a:xfrm>
            <a:off x="9890623" y="3528161"/>
            <a:ext cx="4051139" cy="369332"/>
          </a:xfrm>
          <a:prstGeom prst="rect">
            <a:avLst/>
          </a:prstGeom>
          <a:noFill/>
        </p:spPr>
        <p:txBody>
          <a:bodyPr wrap="square" rtlCol="0">
            <a:spAutoFit/>
          </a:bodyPr>
          <a:lstStyle/>
          <a:p>
            <a:r>
              <a:rPr lang="en-IN" dirty="0"/>
              <a:t>g</a:t>
            </a:r>
          </a:p>
        </p:txBody>
      </p:sp>
      <p:sp>
        <p:nvSpPr>
          <p:cNvPr id="8" name="Rectangle 3">
            <a:extLst>
              <a:ext uri="{FF2B5EF4-FFF2-40B4-BE49-F238E27FC236}">
                <a16:creationId xmlns:a16="http://schemas.microsoft.com/office/drawing/2014/main" id="{4FF0205F-00D3-5042-0955-A446856CC9F3}"/>
              </a:ext>
            </a:extLst>
          </p:cNvPr>
          <p:cNvSpPr>
            <a:spLocks noChangeArrowheads="1"/>
          </p:cNvSpPr>
          <p:nvPr/>
        </p:nvSpPr>
        <p:spPr bwMode="auto">
          <a:xfrm>
            <a:off x="7257327" y="1359929"/>
            <a:ext cx="4658865"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1. Input – Node Features (x):</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Input matrix </a:t>
            </a:r>
            <a:r>
              <a:rPr lang="en-US" altLang="en-US" sz="1700" dirty="0"/>
              <a:t>: 𝑥∈𝑅𝑛×𝑓 </a:t>
            </a:r>
            <a:r>
              <a:rPr kumimoji="0" lang="en-US" altLang="en-US" sz="1700" b="0" i="0" u="none" strike="noStrike" cap="none" normalizeH="0" baseline="0" dirty="0">
                <a:ln>
                  <a:noFill/>
                </a:ln>
                <a:solidFill>
                  <a:schemeClr val="tx1"/>
                </a:solidFill>
                <a:effectLst/>
              </a:rPr>
              <a:t>where </a:t>
            </a:r>
            <a:r>
              <a:rPr kumimoji="0" lang="en-US" altLang="en-US" sz="1700" b="0" i="1" u="none" strike="noStrike" cap="none" normalizeH="0" baseline="0" dirty="0">
                <a:ln>
                  <a:noFill/>
                </a:ln>
                <a:solidFill>
                  <a:schemeClr val="tx1"/>
                </a:solidFill>
                <a:effectLst/>
              </a:rPr>
              <a:t>n</a:t>
            </a:r>
            <a:r>
              <a:rPr kumimoji="0" lang="en-US" altLang="en-US" sz="1700" b="0" i="0" u="none" strike="noStrike" cap="none" normalizeH="0" baseline="0" dirty="0">
                <a:ln>
                  <a:noFill/>
                </a:ln>
                <a:solidFill>
                  <a:schemeClr val="tx1"/>
                </a:solidFill>
                <a:effectLst/>
              </a:rPr>
              <a:t> is the number of nodes and </a:t>
            </a:r>
            <a:r>
              <a:rPr kumimoji="0" lang="en-US" altLang="en-US" sz="1700" b="0" i="1" u="none" strike="noStrike" cap="none" normalizeH="0" baseline="0" dirty="0">
                <a:ln>
                  <a:noFill/>
                </a:ln>
                <a:solidFill>
                  <a:schemeClr val="tx1"/>
                </a:solidFill>
                <a:effectLst/>
              </a:rPr>
              <a:t>f</a:t>
            </a:r>
            <a:r>
              <a:rPr kumimoji="0" lang="en-US" altLang="en-US" sz="1700" b="0" i="0" u="none" strike="noStrike" cap="none" normalizeH="0" baseline="0" dirty="0">
                <a:ln>
                  <a:noFill/>
                </a:ln>
                <a:solidFill>
                  <a:schemeClr val="tx1"/>
                </a:solidFill>
                <a:effectLst/>
              </a:rPr>
              <a:t> is features per node (e.g., lane count, traffic signals).</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2. GATv2Conv Layer 1:</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Applies 2-head multi-head self-attention to capture relationships between nodes. Outputs hidden features by aggregating neighbor info.</a:t>
            </a:r>
          </a:p>
        </p:txBody>
      </p:sp>
      <p:sp>
        <p:nvSpPr>
          <p:cNvPr id="12" name="Rectangle 4">
            <a:extLst>
              <a:ext uri="{FF2B5EF4-FFF2-40B4-BE49-F238E27FC236}">
                <a16:creationId xmlns:a16="http://schemas.microsoft.com/office/drawing/2014/main" id="{AC68F23E-58A7-CD65-50BF-F7F44EECB9E6}"/>
              </a:ext>
            </a:extLst>
          </p:cNvPr>
          <p:cNvSpPr>
            <a:spLocks noChangeArrowheads="1"/>
          </p:cNvSpPr>
          <p:nvPr/>
        </p:nvSpPr>
        <p:spPr bwMode="auto">
          <a:xfrm rot="10800000" flipV="1">
            <a:off x="185350" y="3801710"/>
            <a:ext cx="12006650"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a:t>
            </a:r>
            <a:r>
              <a:rPr kumimoji="0" lang="en-US" altLang="en-US" sz="1700" b="1" i="0" u="none" strike="noStrike" cap="none" normalizeH="0" baseline="0" dirty="0">
                <a:ln>
                  <a:noFill/>
                </a:ln>
                <a:solidFill>
                  <a:schemeClr val="tx1"/>
                </a:solidFill>
                <a:effectLst/>
              </a:rPr>
              <a:t>. GATv2Conv Layer 2:</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Uses a single-head attention mechanism to refine embeddings. Final node embeddings (</a:t>
            </a:r>
            <a:r>
              <a:rPr kumimoji="0" lang="en-US" altLang="en-US" sz="1700" b="0" i="1" u="none" strike="noStrike" cap="none" normalizeH="0" baseline="0" dirty="0" err="1">
                <a:ln>
                  <a:noFill/>
                </a:ln>
                <a:solidFill>
                  <a:schemeClr val="tx1"/>
                </a:solidFill>
                <a:effectLst/>
              </a:rPr>
              <a:t>h_src</a:t>
            </a:r>
            <a:r>
              <a:rPr kumimoji="0" lang="en-US" altLang="en-US" sz="1700" b="0" i="0" u="none" strike="noStrike" cap="none" normalizeH="0" baseline="0" dirty="0">
                <a:ln>
                  <a:noFill/>
                </a:ln>
                <a:solidFill>
                  <a:schemeClr val="tx1"/>
                </a:solidFill>
                <a:effectLst/>
              </a:rPr>
              <a:t>, </a:t>
            </a:r>
            <a:r>
              <a:rPr kumimoji="0" lang="en-US" altLang="en-US" sz="1700" b="0" i="1" u="none" strike="noStrike" cap="none" normalizeH="0" baseline="0" dirty="0" err="1">
                <a:ln>
                  <a:noFill/>
                </a:ln>
                <a:solidFill>
                  <a:schemeClr val="tx1"/>
                </a:solidFill>
                <a:effectLst/>
              </a:rPr>
              <a:t>h_tgt</a:t>
            </a:r>
            <a:r>
              <a:rPr kumimoji="0" lang="en-US" altLang="en-US" sz="1700" b="0" i="0" u="none" strike="noStrike" cap="none" normalizeH="0" baseline="0" dirty="0">
                <a:ln>
                  <a:noFill/>
                </a:ln>
                <a:solidFill>
                  <a:schemeClr val="tx1"/>
                </a:solidFill>
                <a:effectLst/>
              </a:rPr>
              <a:t>) are activated using ELU.</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4. Edge Input Construction:</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Concatenates </a:t>
            </a:r>
            <a:r>
              <a:rPr kumimoji="0" lang="en-US" altLang="en-US" sz="1700" b="0" i="1" u="none" strike="noStrike" cap="none" normalizeH="0" baseline="0" dirty="0" err="1">
                <a:ln>
                  <a:noFill/>
                </a:ln>
                <a:solidFill>
                  <a:schemeClr val="tx1"/>
                </a:solidFill>
                <a:effectLst/>
              </a:rPr>
              <a:t>h_src</a:t>
            </a:r>
            <a:r>
              <a:rPr kumimoji="0" lang="en-US" altLang="en-US" sz="1700" b="0" i="0" u="none" strike="noStrike" cap="none" normalizeH="0" baseline="0" dirty="0">
                <a:ln>
                  <a:noFill/>
                </a:ln>
                <a:solidFill>
                  <a:schemeClr val="tx1"/>
                </a:solidFill>
                <a:effectLst/>
              </a:rPr>
              <a:t>, </a:t>
            </a:r>
            <a:r>
              <a:rPr kumimoji="0" lang="en-US" altLang="en-US" sz="1700" b="0" i="1" u="none" strike="noStrike" cap="none" normalizeH="0" baseline="0" dirty="0" err="1">
                <a:ln>
                  <a:noFill/>
                </a:ln>
                <a:solidFill>
                  <a:schemeClr val="tx1"/>
                </a:solidFill>
                <a:effectLst/>
              </a:rPr>
              <a:t>h_tgt</a:t>
            </a:r>
            <a:r>
              <a:rPr kumimoji="0" lang="en-US" altLang="en-US" sz="1700" b="0" i="0" u="none" strike="noStrike" cap="none" normalizeH="0" baseline="0" dirty="0">
                <a:ln>
                  <a:noFill/>
                </a:ln>
                <a:solidFill>
                  <a:schemeClr val="tx1"/>
                </a:solidFill>
                <a:effectLst/>
              </a:rPr>
              <a:t>, and edge attributes to form edge-level features that reflect both node and edge context.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5 Edge-Level MLP:</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A feedforward network with an input size of 2×hidden_channels+edge_dim, one hidden layer (64 units, </a:t>
            </a:r>
            <a:r>
              <a:rPr kumimoji="0" lang="en-US" altLang="en-US" sz="1700" b="0" i="0" u="none" strike="noStrike" cap="none" normalizeH="0" baseline="0" dirty="0" err="1">
                <a:ln>
                  <a:noFill/>
                </a:ln>
                <a:solidFill>
                  <a:schemeClr val="tx1"/>
                </a:solidFill>
                <a:effectLst/>
              </a:rPr>
              <a:t>ReLU</a:t>
            </a:r>
            <a:r>
              <a:rPr kumimoji="0" lang="en-US" altLang="en-US" sz="1700" b="0" i="0" u="none" strike="noStrike" cap="none" normalizeH="0" baseline="0" dirty="0">
                <a:ln>
                  <a:noFill/>
                </a:ln>
                <a:solidFill>
                  <a:schemeClr val="tx1"/>
                </a:solidFill>
                <a:effectLst/>
              </a:rPr>
              <a:t>), and one output neuron.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rPr>
              <a:t>6. Output – Edge Regression:</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chemeClr val="tx1"/>
                </a:solidFill>
                <a:effectLst/>
              </a:rPr>
              <a:t>Outputs a scalar per edge (0–1), representing predicted congestion, aiding real-time traffic-aware routing</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3883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A3ED-39F1-08DF-388F-C4F8CDC11982}"/>
              </a:ext>
            </a:extLst>
          </p:cNvPr>
          <p:cNvSpPr>
            <a:spLocks noGrp="1"/>
          </p:cNvSpPr>
          <p:nvPr>
            <p:ph type="title"/>
          </p:nvPr>
        </p:nvSpPr>
        <p:spPr>
          <a:xfrm>
            <a:off x="838200" y="365126"/>
            <a:ext cx="10515600" cy="1039132"/>
          </a:xfrm>
        </p:spPr>
        <p:txBody>
          <a:bodyPr>
            <a:normAutofit/>
          </a:bodyPr>
          <a:lstStyle/>
          <a:p>
            <a:r>
              <a:rPr lang="en-IN" sz="3600" dirty="0"/>
              <a:t>Prediction vs Actual for Mobilenetv2</a:t>
            </a:r>
          </a:p>
        </p:txBody>
      </p:sp>
      <p:pic>
        <p:nvPicPr>
          <p:cNvPr id="4" name="Content Placeholder 3">
            <a:extLst>
              <a:ext uri="{FF2B5EF4-FFF2-40B4-BE49-F238E27FC236}">
                <a16:creationId xmlns:a16="http://schemas.microsoft.com/office/drawing/2014/main" id="{E1951928-4E25-CCC3-731B-A9E7ACF46080}"/>
              </a:ext>
            </a:extLst>
          </p:cNvPr>
          <p:cNvPicPr>
            <a:picLocks noGrp="1" noChangeAspect="1"/>
          </p:cNvPicPr>
          <p:nvPr>
            <p:ph idx="1"/>
          </p:nvPr>
        </p:nvPicPr>
        <p:blipFill>
          <a:blip r:embed="rId2"/>
          <a:stretch>
            <a:fillRect/>
          </a:stretch>
        </p:blipFill>
        <p:spPr>
          <a:xfrm>
            <a:off x="838200" y="1534886"/>
            <a:ext cx="10515600" cy="4242444"/>
          </a:xfrm>
          <a:prstGeom prst="rect">
            <a:avLst/>
          </a:prstGeom>
        </p:spPr>
      </p:pic>
    </p:spTree>
    <p:extLst>
      <p:ext uri="{BB962C8B-B14F-4D97-AF65-F5344CB8AC3E}">
        <p14:creationId xmlns:p14="http://schemas.microsoft.com/office/powerpoint/2010/main" val="420742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554DA8-B6BD-7A10-2F81-C1E4342FB3E9}"/>
              </a:ext>
            </a:extLst>
          </p:cNvPr>
          <p:cNvSpPr>
            <a:spLocks noGrp="1"/>
          </p:cNvSpPr>
          <p:nvPr>
            <p:ph type="title"/>
          </p:nvPr>
        </p:nvSpPr>
        <p:spPr>
          <a:xfrm>
            <a:off x="11125200" y="365126"/>
            <a:ext cx="230188" cy="303212"/>
          </a:xfrm>
        </p:spPr>
        <p:txBody>
          <a:bodyPr>
            <a:normAutofit fontScale="90000"/>
          </a:bodyPr>
          <a:lstStyle/>
          <a:p>
            <a:r>
              <a:rPr lang="en-IN" dirty="0"/>
              <a:t> </a:t>
            </a:r>
          </a:p>
        </p:txBody>
      </p:sp>
      <p:sp>
        <p:nvSpPr>
          <p:cNvPr id="5" name="Text Placeholder 4">
            <a:extLst>
              <a:ext uri="{FF2B5EF4-FFF2-40B4-BE49-F238E27FC236}">
                <a16:creationId xmlns:a16="http://schemas.microsoft.com/office/drawing/2014/main" id="{F84E0A72-8766-B5FB-0B52-A9C27F371EBB}"/>
              </a:ext>
            </a:extLst>
          </p:cNvPr>
          <p:cNvSpPr>
            <a:spLocks noGrp="1"/>
          </p:cNvSpPr>
          <p:nvPr>
            <p:ph type="body" idx="1"/>
          </p:nvPr>
        </p:nvSpPr>
        <p:spPr>
          <a:xfrm>
            <a:off x="839788" y="668337"/>
            <a:ext cx="5157787" cy="1012826"/>
          </a:xfrm>
        </p:spPr>
        <p:txBody>
          <a:bodyPr>
            <a:normAutofit/>
          </a:bodyPr>
          <a:lstStyle/>
          <a:p>
            <a:r>
              <a:rPr lang="en-IN" sz="2400" b="1" dirty="0"/>
              <a:t>TRAINING				</a:t>
            </a:r>
            <a:br>
              <a:rPr lang="en-IN" sz="2400" dirty="0"/>
            </a:br>
            <a:r>
              <a:rPr lang="en-IN" sz="2400" i="1" dirty="0"/>
              <a:t>LOSS V/S ACCURACY</a:t>
            </a:r>
            <a:endParaRPr lang="en-IN" dirty="0"/>
          </a:p>
        </p:txBody>
      </p:sp>
      <p:pic>
        <p:nvPicPr>
          <p:cNvPr id="9" name="Content Placeholder 8">
            <a:extLst>
              <a:ext uri="{FF2B5EF4-FFF2-40B4-BE49-F238E27FC236}">
                <a16:creationId xmlns:a16="http://schemas.microsoft.com/office/drawing/2014/main" id="{BD418826-6BE1-C142-CC11-AA86BD32BE87}"/>
              </a:ext>
            </a:extLst>
          </p:cNvPr>
          <p:cNvPicPr>
            <a:picLocks noGrp="1" noChangeAspect="1"/>
          </p:cNvPicPr>
          <p:nvPr>
            <p:ph sz="half" idx="2"/>
          </p:nvPr>
        </p:nvPicPr>
        <p:blipFill>
          <a:blip r:embed="rId2"/>
          <a:stretch>
            <a:fillRect/>
          </a:stretch>
        </p:blipFill>
        <p:spPr>
          <a:xfrm>
            <a:off x="982561" y="1785257"/>
            <a:ext cx="4872241" cy="4404406"/>
          </a:xfrm>
          <a:prstGeom prst="rect">
            <a:avLst/>
          </a:prstGeom>
        </p:spPr>
      </p:pic>
      <p:sp>
        <p:nvSpPr>
          <p:cNvPr id="7" name="Text Placeholder 6">
            <a:extLst>
              <a:ext uri="{FF2B5EF4-FFF2-40B4-BE49-F238E27FC236}">
                <a16:creationId xmlns:a16="http://schemas.microsoft.com/office/drawing/2014/main" id="{E02545AB-E6B6-4A05-B021-C01CDD868742}"/>
              </a:ext>
            </a:extLst>
          </p:cNvPr>
          <p:cNvSpPr>
            <a:spLocks noGrp="1"/>
          </p:cNvSpPr>
          <p:nvPr>
            <p:ph type="body" sz="quarter" idx="3"/>
          </p:nvPr>
        </p:nvSpPr>
        <p:spPr>
          <a:xfrm>
            <a:off x="6194426" y="668337"/>
            <a:ext cx="5160961" cy="1012826"/>
          </a:xfrm>
        </p:spPr>
        <p:txBody>
          <a:bodyPr>
            <a:normAutofit/>
          </a:bodyPr>
          <a:lstStyle/>
          <a:p>
            <a:r>
              <a:rPr lang="en-IN" dirty="0"/>
              <a:t>VALIDATION</a:t>
            </a:r>
          </a:p>
          <a:p>
            <a:r>
              <a:rPr lang="en-IN" dirty="0"/>
              <a:t>LOSS V/S ACCURACY</a:t>
            </a:r>
          </a:p>
        </p:txBody>
      </p:sp>
      <p:pic>
        <p:nvPicPr>
          <p:cNvPr id="10" name="Content Placeholder 9">
            <a:extLst>
              <a:ext uri="{FF2B5EF4-FFF2-40B4-BE49-F238E27FC236}">
                <a16:creationId xmlns:a16="http://schemas.microsoft.com/office/drawing/2014/main" id="{79CF7DCE-C7A2-F4E6-DE54-AEF91F263541}"/>
              </a:ext>
            </a:extLst>
          </p:cNvPr>
          <p:cNvPicPr>
            <a:picLocks noGrp="1" noChangeAspect="1"/>
          </p:cNvPicPr>
          <p:nvPr>
            <p:ph sz="quarter" idx="4"/>
          </p:nvPr>
        </p:nvPicPr>
        <p:blipFill>
          <a:blip r:embed="rId3"/>
          <a:stretch>
            <a:fillRect/>
          </a:stretch>
        </p:blipFill>
        <p:spPr>
          <a:xfrm>
            <a:off x="6335636" y="1785257"/>
            <a:ext cx="4856315" cy="4404406"/>
          </a:xfrm>
          <a:prstGeom prst="rect">
            <a:avLst/>
          </a:prstGeom>
        </p:spPr>
      </p:pic>
    </p:spTree>
    <p:extLst>
      <p:ext uri="{BB962C8B-B14F-4D97-AF65-F5344CB8AC3E}">
        <p14:creationId xmlns:p14="http://schemas.microsoft.com/office/powerpoint/2010/main" val="2997183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793C-231D-11D9-8E79-9565BD675623}"/>
              </a:ext>
            </a:extLst>
          </p:cNvPr>
          <p:cNvSpPr>
            <a:spLocks noGrp="1"/>
          </p:cNvSpPr>
          <p:nvPr>
            <p:ph type="title"/>
          </p:nvPr>
        </p:nvSpPr>
        <p:spPr>
          <a:xfrm>
            <a:off x="1765610" y="667653"/>
            <a:ext cx="8911687" cy="1280890"/>
          </a:xfrm>
        </p:spPr>
        <p:txBody>
          <a:bodyPr/>
          <a:lstStyle/>
          <a:p>
            <a:r>
              <a:rPr lang="en-IN" dirty="0"/>
              <a:t>Results</a:t>
            </a:r>
          </a:p>
        </p:txBody>
      </p:sp>
      <p:graphicFrame>
        <p:nvGraphicFramePr>
          <p:cNvPr id="6" name="Content Placeholder 5">
            <a:extLst>
              <a:ext uri="{FF2B5EF4-FFF2-40B4-BE49-F238E27FC236}">
                <a16:creationId xmlns:a16="http://schemas.microsoft.com/office/drawing/2014/main" id="{7B271EC6-411F-03B0-D9C8-02D13F01E694}"/>
              </a:ext>
            </a:extLst>
          </p:cNvPr>
          <p:cNvGraphicFramePr>
            <a:graphicFrameLocks noGrp="1"/>
          </p:cNvGraphicFramePr>
          <p:nvPr>
            <p:ph idx="1"/>
            <p:extLst>
              <p:ext uri="{D42A27DB-BD31-4B8C-83A1-F6EECF244321}">
                <p14:modId xmlns:p14="http://schemas.microsoft.com/office/powerpoint/2010/main" val="875827440"/>
              </p:ext>
            </p:extLst>
          </p:nvPr>
        </p:nvGraphicFramePr>
        <p:xfrm>
          <a:off x="1851949" y="1562583"/>
          <a:ext cx="9722736" cy="3710719"/>
        </p:xfrm>
        <a:graphic>
          <a:graphicData uri="http://schemas.openxmlformats.org/drawingml/2006/table">
            <a:tbl>
              <a:tblPr firstRow="1" firstCol="1" bandRow="1">
                <a:tableStyleId>{5C22544A-7EE6-4342-B048-85BDC9FD1C3A}</a:tableStyleId>
              </a:tblPr>
              <a:tblGrid>
                <a:gridCol w="3240912">
                  <a:extLst>
                    <a:ext uri="{9D8B030D-6E8A-4147-A177-3AD203B41FA5}">
                      <a16:colId xmlns:a16="http://schemas.microsoft.com/office/drawing/2014/main" val="3531974202"/>
                    </a:ext>
                  </a:extLst>
                </a:gridCol>
                <a:gridCol w="3240912">
                  <a:extLst>
                    <a:ext uri="{9D8B030D-6E8A-4147-A177-3AD203B41FA5}">
                      <a16:colId xmlns:a16="http://schemas.microsoft.com/office/drawing/2014/main" val="1771990874"/>
                    </a:ext>
                  </a:extLst>
                </a:gridCol>
                <a:gridCol w="3240912">
                  <a:extLst>
                    <a:ext uri="{9D8B030D-6E8A-4147-A177-3AD203B41FA5}">
                      <a16:colId xmlns:a16="http://schemas.microsoft.com/office/drawing/2014/main" val="2278683910"/>
                    </a:ext>
                  </a:extLst>
                </a:gridCol>
              </a:tblGrid>
              <a:tr h="396846">
                <a:tc>
                  <a:txBody>
                    <a:bodyPr/>
                    <a:lstStyle/>
                    <a:p>
                      <a:pPr marR="283210" algn="ctr">
                        <a:lnSpc>
                          <a:spcPct val="150000"/>
                        </a:lnSpc>
                        <a:spcBef>
                          <a:spcPts val="1000"/>
                        </a:spcBef>
                        <a:buNone/>
                      </a:pPr>
                      <a:r>
                        <a:rPr lang="en-US" sz="2000" kern="100" dirty="0">
                          <a:effectLst/>
                        </a:rPr>
                        <a:t>Metric</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YOLOv8</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MobileNetV2</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5035661"/>
                  </a:ext>
                </a:extLst>
              </a:tr>
              <a:tr h="396972">
                <a:tc>
                  <a:txBody>
                    <a:bodyPr/>
                    <a:lstStyle/>
                    <a:p>
                      <a:pPr marR="283210" algn="ctr">
                        <a:lnSpc>
                          <a:spcPct val="150000"/>
                        </a:lnSpc>
                        <a:spcBef>
                          <a:spcPts val="1000"/>
                        </a:spcBef>
                        <a:buNone/>
                      </a:pPr>
                      <a:r>
                        <a:rPr lang="en-US" sz="2000" kern="100">
                          <a:effectLst/>
                        </a:rPr>
                        <a:t>Accuracy</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92.5%</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91.0%</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1165045"/>
                  </a:ext>
                </a:extLst>
              </a:tr>
              <a:tr h="396972">
                <a:tc>
                  <a:txBody>
                    <a:bodyPr/>
                    <a:lstStyle/>
                    <a:p>
                      <a:pPr marR="283210" algn="ctr">
                        <a:lnSpc>
                          <a:spcPct val="150000"/>
                        </a:lnSpc>
                        <a:spcBef>
                          <a:spcPts val="1000"/>
                        </a:spcBef>
                        <a:buNone/>
                      </a:pPr>
                      <a:r>
                        <a:rPr lang="en-US" sz="2000" kern="100" dirty="0">
                          <a:effectLst/>
                        </a:rPr>
                        <a:t>Precision</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86%</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90.5%</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43364"/>
                  </a:ext>
                </a:extLst>
              </a:tr>
              <a:tr h="396972">
                <a:tc>
                  <a:txBody>
                    <a:bodyPr/>
                    <a:lstStyle/>
                    <a:p>
                      <a:pPr marR="283210" algn="ctr">
                        <a:lnSpc>
                          <a:spcPct val="150000"/>
                        </a:lnSpc>
                        <a:spcBef>
                          <a:spcPts val="1000"/>
                        </a:spcBef>
                        <a:buNone/>
                      </a:pPr>
                      <a:r>
                        <a:rPr lang="en-US" sz="2000" kern="100">
                          <a:effectLst/>
                        </a:rPr>
                        <a:t>Recall</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93.0%</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91.2%</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5370907"/>
                  </a:ext>
                </a:extLst>
              </a:tr>
              <a:tr h="396972">
                <a:tc>
                  <a:txBody>
                    <a:bodyPr/>
                    <a:lstStyle/>
                    <a:p>
                      <a:pPr marR="283210" algn="ctr">
                        <a:lnSpc>
                          <a:spcPct val="150000"/>
                        </a:lnSpc>
                        <a:spcBef>
                          <a:spcPts val="1000"/>
                        </a:spcBef>
                        <a:buNone/>
                      </a:pPr>
                      <a:r>
                        <a:rPr lang="en-US" sz="2000" kern="100" dirty="0">
                          <a:effectLst/>
                        </a:rPr>
                        <a:t>Processing Speed</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dirty="0">
                          <a:effectLst/>
                        </a:rPr>
                        <a:t>45ms per frame</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dirty="0">
                          <a:effectLst/>
                        </a:rPr>
                        <a:t>50ms per frame</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98752200"/>
                  </a:ext>
                </a:extLst>
              </a:tr>
              <a:tr h="396972">
                <a:tc>
                  <a:txBody>
                    <a:bodyPr/>
                    <a:lstStyle/>
                    <a:p>
                      <a:pPr marR="283210" algn="ctr">
                        <a:lnSpc>
                          <a:spcPct val="150000"/>
                        </a:lnSpc>
                        <a:spcBef>
                          <a:spcPts val="1000"/>
                        </a:spcBef>
                        <a:buNone/>
                      </a:pPr>
                      <a:r>
                        <a:rPr lang="en-US" sz="2000" kern="100">
                          <a:effectLst/>
                        </a:rPr>
                        <a:t>Model Size</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244 MB</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14 MB</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1328283"/>
                  </a:ext>
                </a:extLst>
              </a:tr>
              <a:tr h="1300320">
                <a:tc>
                  <a:txBody>
                    <a:bodyPr/>
                    <a:lstStyle/>
                    <a:p>
                      <a:pPr marR="283210" algn="ctr">
                        <a:lnSpc>
                          <a:spcPct val="150000"/>
                        </a:lnSpc>
                        <a:spcBef>
                          <a:spcPts val="1000"/>
                        </a:spcBef>
                        <a:buNone/>
                      </a:pPr>
                      <a:r>
                        <a:rPr lang="en-US" sz="2000" kern="100">
                          <a:effectLst/>
                        </a:rPr>
                        <a:t>Hardware Requirements</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a:effectLst/>
                        </a:rPr>
                        <a:t>High (GPU recommended)	</a:t>
                      </a:r>
                      <a:endParaRPr lang="en-IN" sz="20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R="283210" algn="ctr">
                        <a:lnSpc>
                          <a:spcPct val="150000"/>
                        </a:lnSpc>
                        <a:spcBef>
                          <a:spcPts val="1000"/>
                        </a:spcBef>
                        <a:buNone/>
                      </a:pPr>
                      <a:r>
                        <a:rPr lang="en-US" sz="2000" kern="100" dirty="0">
                          <a:effectLst/>
                        </a:rPr>
                        <a:t>Low (Can run on CPU)</a:t>
                      </a:r>
                      <a:endParaRPr lang="en-IN"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14037972"/>
                  </a:ext>
                </a:extLst>
              </a:tr>
            </a:tbl>
          </a:graphicData>
        </a:graphic>
      </p:graphicFrame>
    </p:spTree>
    <p:extLst>
      <p:ext uri="{BB962C8B-B14F-4D97-AF65-F5344CB8AC3E}">
        <p14:creationId xmlns:p14="http://schemas.microsoft.com/office/powerpoint/2010/main" val="3707869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1329-28E8-BBD1-85B8-4BC7087425E9}"/>
              </a:ext>
            </a:extLst>
          </p:cNvPr>
          <p:cNvSpPr>
            <a:spLocks noGrp="1"/>
          </p:cNvSpPr>
          <p:nvPr>
            <p:ph type="title"/>
          </p:nvPr>
        </p:nvSpPr>
        <p:spPr>
          <a:xfrm>
            <a:off x="1565777" y="622840"/>
            <a:ext cx="9788023" cy="658143"/>
          </a:xfrm>
        </p:spPr>
        <p:txBody>
          <a:bodyPr>
            <a:normAutofit/>
          </a:bodyPr>
          <a:lstStyle/>
          <a:p>
            <a:r>
              <a:rPr lang="en-IN" dirty="0"/>
              <a:t>Introduction</a:t>
            </a:r>
          </a:p>
        </p:txBody>
      </p:sp>
      <p:sp>
        <p:nvSpPr>
          <p:cNvPr id="4" name="Rectangle 1">
            <a:extLst>
              <a:ext uri="{FF2B5EF4-FFF2-40B4-BE49-F238E27FC236}">
                <a16:creationId xmlns:a16="http://schemas.microsoft.com/office/drawing/2014/main" id="{EA0F4AAA-EA11-3855-023E-C9F78EFE13DF}"/>
              </a:ext>
            </a:extLst>
          </p:cNvPr>
          <p:cNvSpPr>
            <a:spLocks noGrp="1" noChangeArrowheads="1"/>
          </p:cNvSpPr>
          <p:nvPr>
            <p:ph idx="1"/>
          </p:nvPr>
        </p:nvSpPr>
        <p:spPr bwMode="auto">
          <a:xfrm>
            <a:off x="1207725" y="1477620"/>
            <a:ext cx="895894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Emergency response time is a critical factor in saving lives after an accident.</a:t>
            </a:r>
          </a:p>
          <a:p>
            <a:pPr algn="just">
              <a:spcBef>
                <a:spcPct val="0"/>
              </a:spcBef>
              <a:spcAft>
                <a:spcPct val="0"/>
              </a:spcAft>
            </a:pPr>
            <a:endParaRPr lang="en-US" altLang="en-US" dirty="0">
              <a:solidFill>
                <a:schemeClr val="tx1"/>
              </a:solidFill>
            </a:endParaRP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Traffic congestion and lack of timely alerts cause delays for emergency services.</a:t>
            </a:r>
          </a:p>
          <a:p>
            <a:pPr algn="just">
              <a:spcBef>
                <a:spcPct val="0"/>
              </a:spcBef>
              <a:spcAft>
                <a:spcPct val="0"/>
              </a:spcAft>
            </a:pPr>
            <a:endParaRPr lang="en-US" altLang="en-US" dirty="0">
              <a:solidFill>
                <a:schemeClr val="tx1"/>
              </a:solidFill>
            </a:endParaRP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Our project aims to optimize emergency response routing using deep learning models to detect accidents and notify authorities through Real Time Video Analysis.</a:t>
            </a:r>
          </a:p>
          <a:p>
            <a:pPr algn="just">
              <a:spcBef>
                <a:spcPct val="0"/>
              </a:spcBef>
              <a:spcAft>
                <a:spcPct val="0"/>
              </a:spcAft>
            </a:pPr>
            <a:endParaRPr lang="en-US" altLang="en-US" dirty="0">
              <a:solidFill>
                <a:schemeClr val="tx1"/>
              </a:solidFill>
            </a:endParaRPr>
          </a:p>
          <a:p>
            <a:pPr algn="just" eaLnBrk="0" fontAlgn="base" hangingPunct="0">
              <a:spcBef>
                <a:spcPct val="0"/>
              </a:spcBef>
              <a:spcAft>
                <a:spcPct val="0"/>
              </a:spcAft>
            </a:pPr>
            <a:r>
              <a:rPr kumimoji="0" lang="en-US" altLang="en-US" b="0" i="0" u="none" strike="noStrike" cap="none" normalizeH="0" baseline="0" dirty="0">
                <a:ln>
                  <a:noFill/>
                </a:ln>
                <a:solidFill>
                  <a:schemeClr val="tx1"/>
                </a:solidFill>
                <a:effectLst/>
              </a:rPr>
              <a:t>We compare </a:t>
            </a:r>
            <a:r>
              <a:rPr kumimoji="0" lang="en-US" altLang="en-US" b="1" i="0" u="none" strike="noStrike" cap="none" normalizeH="0" baseline="0" dirty="0">
                <a:ln>
                  <a:noFill/>
                </a:ln>
                <a:solidFill>
                  <a:schemeClr val="tx1"/>
                </a:solidFill>
                <a:effectLst/>
              </a:rPr>
              <a:t>MobileNetV2</a:t>
            </a:r>
            <a:r>
              <a:rPr kumimoji="0" lang="en-US" altLang="en-US" b="0" i="0" u="none" strike="noStrike" cap="none" normalizeH="0" baseline="0" dirty="0">
                <a:ln>
                  <a:noFill/>
                </a:ln>
                <a:solidFill>
                  <a:schemeClr val="tx1"/>
                </a:solidFill>
                <a:effectLst/>
              </a:rPr>
              <a:t> and </a:t>
            </a:r>
            <a:r>
              <a:rPr kumimoji="0" lang="en-US" altLang="en-US" b="1" i="0" u="none" strike="noStrike" cap="none" normalizeH="0" baseline="0" dirty="0">
                <a:ln>
                  <a:noFill/>
                </a:ln>
                <a:solidFill>
                  <a:schemeClr val="tx1"/>
                </a:solidFill>
                <a:effectLst/>
              </a:rPr>
              <a:t>YOLOv8</a:t>
            </a:r>
            <a:r>
              <a:rPr kumimoji="0" lang="en-US" altLang="en-US" b="0" i="0" u="none" strike="noStrike" cap="none" normalizeH="0" baseline="0" dirty="0">
                <a:ln>
                  <a:noFill/>
                </a:ln>
                <a:solidFill>
                  <a:schemeClr val="tx1"/>
                </a:solidFill>
                <a:effectLst/>
              </a:rPr>
              <a:t> to determine the best model for real-time accident detection.</a:t>
            </a:r>
            <a:endParaRPr lang="en-US" altLang="en-US" dirty="0">
              <a:solidFill>
                <a:schemeClr val="tx1"/>
              </a:solidFill>
            </a:endParaRPr>
          </a:p>
          <a:p>
            <a:pPr algn="just">
              <a:spcBef>
                <a:spcPct val="0"/>
              </a:spcBef>
              <a:spcAft>
                <a:spcPct val="0"/>
              </a:spcAft>
            </a:pPr>
            <a:endParaRPr lang="en-US" dirty="0"/>
          </a:p>
          <a:p>
            <a:pPr algn="just">
              <a:spcBef>
                <a:spcPct val="0"/>
              </a:spcBef>
              <a:spcAft>
                <a:spcPct val="0"/>
              </a:spcAft>
            </a:pPr>
            <a:r>
              <a:rPr lang="en-US" dirty="0">
                <a:solidFill>
                  <a:schemeClr val="tx1"/>
                </a:solidFill>
                <a:ea typeface="+mn-lt"/>
                <a:cs typeface="+mn-lt"/>
              </a:rPr>
              <a:t>Real-time traffic patterns and OpenStreetMap data power a GATv2 model for forecasting congestion and optimizing emergency routes.</a:t>
            </a:r>
          </a:p>
          <a:p>
            <a:pPr algn="just">
              <a:spcBef>
                <a:spcPct val="0"/>
              </a:spcBef>
              <a:spcAft>
                <a:spcPct val="0"/>
              </a:spcAft>
            </a:pPr>
            <a:endParaRPr lang="en-US" dirty="0">
              <a:solidFill>
                <a:schemeClr val="tx1"/>
              </a:solidFill>
            </a:endParaRPr>
          </a:p>
          <a:p>
            <a:pPr algn="just">
              <a:spcBef>
                <a:spcPct val="0"/>
              </a:spcBef>
              <a:spcAft>
                <a:spcPct val="0"/>
              </a:spcAft>
            </a:pPr>
            <a:r>
              <a:rPr lang="en-US" dirty="0">
                <a:solidFill>
                  <a:schemeClr val="tx1"/>
                </a:solidFill>
                <a:ea typeface="+mn-lt"/>
                <a:cs typeface="+mn-lt"/>
              </a:rPr>
              <a:t>Heatmaps and congestion maps visualize accident zones and traffic density, enhancing situational awareness and traffic management.</a:t>
            </a:r>
            <a:endParaRPr lang="en-US" dirty="0">
              <a:solidFill>
                <a:schemeClr val="tx1"/>
              </a:solidFill>
            </a:endParaRPr>
          </a:p>
        </p:txBody>
      </p:sp>
    </p:spTree>
    <p:extLst>
      <p:ext uri="{BB962C8B-B14F-4D97-AF65-F5344CB8AC3E}">
        <p14:creationId xmlns:p14="http://schemas.microsoft.com/office/powerpoint/2010/main" val="350919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71DE3-EEB4-BA15-44B3-F14246C56F3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C5206D6-1DF2-E9B5-E582-DB0FF2C28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8000" y="1713398"/>
            <a:ext cx="7676000" cy="4589335"/>
          </a:xfrm>
          <a:prstGeom prst="rect">
            <a:avLst/>
          </a:prstGeom>
          <a:noFill/>
          <a:ln>
            <a:noFill/>
          </a:ln>
        </p:spPr>
      </p:pic>
      <p:sp>
        <p:nvSpPr>
          <p:cNvPr id="5" name="Title 1">
            <a:extLst>
              <a:ext uri="{FF2B5EF4-FFF2-40B4-BE49-F238E27FC236}">
                <a16:creationId xmlns:a16="http://schemas.microsoft.com/office/drawing/2014/main" id="{D2342939-C578-0F98-1760-DC594E8E5EE0}"/>
              </a:ext>
            </a:extLst>
          </p:cNvPr>
          <p:cNvSpPr>
            <a:spLocks noGrp="1"/>
          </p:cNvSpPr>
          <p:nvPr>
            <p:ph type="title"/>
          </p:nvPr>
        </p:nvSpPr>
        <p:spPr>
          <a:xfrm>
            <a:off x="1640155" y="393701"/>
            <a:ext cx="8911687" cy="1280890"/>
          </a:xfrm>
        </p:spPr>
        <p:txBody>
          <a:bodyPr/>
          <a:lstStyle/>
          <a:p>
            <a:pPr algn="ctr"/>
            <a:r>
              <a:rPr lang="en-IN" dirty="0"/>
              <a:t>Output of MobileNetV2</a:t>
            </a:r>
          </a:p>
        </p:txBody>
      </p:sp>
    </p:spTree>
    <p:extLst>
      <p:ext uri="{BB962C8B-B14F-4D97-AF65-F5344CB8AC3E}">
        <p14:creationId xmlns:p14="http://schemas.microsoft.com/office/powerpoint/2010/main" val="72524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FD94-A942-7654-F8A9-14E54DE12C99}"/>
              </a:ext>
            </a:extLst>
          </p:cNvPr>
          <p:cNvSpPr>
            <a:spLocks noGrp="1"/>
          </p:cNvSpPr>
          <p:nvPr>
            <p:ph type="title"/>
          </p:nvPr>
        </p:nvSpPr>
        <p:spPr>
          <a:xfrm>
            <a:off x="1640155" y="393701"/>
            <a:ext cx="8911687" cy="1280890"/>
          </a:xfrm>
        </p:spPr>
        <p:txBody>
          <a:bodyPr/>
          <a:lstStyle/>
          <a:p>
            <a:pPr algn="ctr"/>
            <a:r>
              <a:rPr lang="en-IN" dirty="0"/>
              <a:t>Output of YOLOv8</a:t>
            </a:r>
          </a:p>
        </p:txBody>
      </p:sp>
      <p:sp>
        <p:nvSpPr>
          <p:cNvPr id="3" name="Content Placeholder 2">
            <a:extLst>
              <a:ext uri="{FF2B5EF4-FFF2-40B4-BE49-F238E27FC236}">
                <a16:creationId xmlns:a16="http://schemas.microsoft.com/office/drawing/2014/main" id="{B6E1FD4B-B00C-145D-71D7-A3F1D4B3770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79B0E6A-8DD3-9387-A895-D29621A95F9F}"/>
              </a:ext>
            </a:extLst>
          </p:cNvPr>
          <p:cNvPicPr>
            <a:picLocks noChangeAspect="1"/>
          </p:cNvPicPr>
          <p:nvPr/>
        </p:nvPicPr>
        <p:blipFill>
          <a:blip r:embed="rId2"/>
          <a:stretch>
            <a:fillRect/>
          </a:stretch>
        </p:blipFill>
        <p:spPr>
          <a:xfrm>
            <a:off x="2216722" y="1580523"/>
            <a:ext cx="7758555" cy="4883776"/>
          </a:xfrm>
          <a:prstGeom prst="rect">
            <a:avLst/>
          </a:prstGeom>
        </p:spPr>
      </p:pic>
    </p:spTree>
    <p:extLst>
      <p:ext uri="{BB962C8B-B14F-4D97-AF65-F5344CB8AC3E}">
        <p14:creationId xmlns:p14="http://schemas.microsoft.com/office/powerpoint/2010/main" val="2122455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CA8840-B003-D424-8F1F-08BC1EA261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6107" y="1620456"/>
            <a:ext cx="6574420" cy="4314544"/>
          </a:xfrm>
        </p:spPr>
      </p:pic>
      <p:sp>
        <p:nvSpPr>
          <p:cNvPr id="7" name="Title 6">
            <a:extLst>
              <a:ext uri="{FF2B5EF4-FFF2-40B4-BE49-F238E27FC236}">
                <a16:creationId xmlns:a16="http://schemas.microsoft.com/office/drawing/2014/main" id="{7DE7D27E-ACD9-2016-32C3-47B662A5C6B3}"/>
              </a:ext>
            </a:extLst>
          </p:cNvPr>
          <p:cNvSpPr>
            <a:spLocks noGrp="1"/>
          </p:cNvSpPr>
          <p:nvPr>
            <p:ph type="title"/>
          </p:nvPr>
        </p:nvSpPr>
        <p:spPr/>
        <p:txBody>
          <a:bodyPr/>
          <a:lstStyle/>
          <a:p>
            <a:r>
              <a:rPr lang="en-IN" dirty="0"/>
              <a:t>Message Received by Authorities</a:t>
            </a:r>
          </a:p>
        </p:txBody>
      </p:sp>
    </p:spTree>
    <p:extLst>
      <p:ext uri="{BB962C8B-B14F-4D97-AF65-F5344CB8AC3E}">
        <p14:creationId xmlns:p14="http://schemas.microsoft.com/office/powerpoint/2010/main" val="168137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8D42-1C0E-D5C1-99FE-787F7AC83B91}"/>
              </a:ext>
            </a:extLst>
          </p:cNvPr>
          <p:cNvSpPr>
            <a:spLocks noGrp="1"/>
          </p:cNvSpPr>
          <p:nvPr>
            <p:ph type="title"/>
          </p:nvPr>
        </p:nvSpPr>
        <p:spPr>
          <a:xfrm>
            <a:off x="7523544" y="624110"/>
            <a:ext cx="3981068" cy="220842"/>
          </a:xfrm>
        </p:spPr>
        <p:txBody>
          <a:bodyPr>
            <a:normAutofit fontScale="90000"/>
          </a:bodyPr>
          <a:lstStyle/>
          <a:p>
            <a:r>
              <a:rPr lang="en-IN" dirty="0"/>
              <a:t> </a:t>
            </a:r>
          </a:p>
        </p:txBody>
      </p:sp>
      <p:pic>
        <p:nvPicPr>
          <p:cNvPr id="5" name="Content Placeholder 4">
            <a:extLst>
              <a:ext uri="{FF2B5EF4-FFF2-40B4-BE49-F238E27FC236}">
                <a16:creationId xmlns:a16="http://schemas.microsoft.com/office/drawing/2014/main" id="{54EF02DA-0B91-DF36-423E-040D7E7E6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4029" y="105986"/>
            <a:ext cx="3741542" cy="6763589"/>
          </a:xfrm>
        </p:spPr>
      </p:pic>
    </p:spTree>
    <p:extLst>
      <p:ext uri="{BB962C8B-B14F-4D97-AF65-F5344CB8AC3E}">
        <p14:creationId xmlns:p14="http://schemas.microsoft.com/office/powerpoint/2010/main" val="1034880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EAC4-792D-AF70-267D-E51EDAA35EF7}"/>
              </a:ext>
            </a:extLst>
          </p:cNvPr>
          <p:cNvSpPr>
            <a:spLocks noGrp="1"/>
          </p:cNvSpPr>
          <p:nvPr>
            <p:ph type="title"/>
          </p:nvPr>
        </p:nvSpPr>
        <p:spPr/>
        <p:txBody>
          <a:bodyPr/>
          <a:lstStyle/>
          <a:p>
            <a:r>
              <a:rPr lang="en-IN" dirty="0"/>
              <a:t>Message received to Vehicles on the way of Emergency response vehicle</a:t>
            </a:r>
          </a:p>
        </p:txBody>
      </p:sp>
      <p:pic>
        <p:nvPicPr>
          <p:cNvPr id="5" name="Content Placeholder 4">
            <a:extLst>
              <a:ext uri="{FF2B5EF4-FFF2-40B4-BE49-F238E27FC236}">
                <a16:creationId xmlns:a16="http://schemas.microsoft.com/office/drawing/2014/main" id="{062E31BA-FD73-06C5-718A-4A1263C13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2839" y="2613950"/>
            <a:ext cx="8573761" cy="2498725"/>
          </a:xfrm>
        </p:spPr>
      </p:pic>
    </p:spTree>
    <p:extLst>
      <p:ext uri="{BB962C8B-B14F-4D97-AF65-F5344CB8AC3E}">
        <p14:creationId xmlns:p14="http://schemas.microsoft.com/office/powerpoint/2010/main" val="276176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0F6C-FE58-1C99-6DB7-E80A58909F63}"/>
              </a:ext>
            </a:extLst>
          </p:cNvPr>
          <p:cNvSpPr>
            <a:spLocks noGrp="1"/>
          </p:cNvSpPr>
          <p:nvPr>
            <p:ph type="title"/>
          </p:nvPr>
        </p:nvSpPr>
        <p:spPr>
          <a:xfrm>
            <a:off x="15371870" y="7533596"/>
            <a:ext cx="437012" cy="209972"/>
          </a:xfrm>
        </p:spPr>
        <p:txBody>
          <a:bodyPr>
            <a:normAutofit fontScale="90000"/>
          </a:bodyPr>
          <a:lstStyle/>
          <a:p>
            <a:endParaRPr lang="en-US"/>
          </a:p>
        </p:txBody>
      </p:sp>
      <p:pic>
        <p:nvPicPr>
          <p:cNvPr id="4" name="Content Placeholder 3" descr="Picture 1, Picture">
            <a:extLst>
              <a:ext uri="{FF2B5EF4-FFF2-40B4-BE49-F238E27FC236}">
                <a16:creationId xmlns:a16="http://schemas.microsoft.com/office/drawing/2014/main" id="{D98770C5-A6F3-86C3-E825-0CE69DE36814}"/>
              </a:ext>
            </a:extLst>
          </p:cNvPr>
          <p:cNvPicPr>
            <a:picLocks noGrp="1" noChangeAspect="1"/>
          </p:cNvPicPr>
          <p:nvPr>
            <p:ph idx="1"/>
          </p:nvPr>
        </p:nvPicPr>
        <p:blipFill>
          <a:blip r:embed="rId2"/>
          <a:stretch>
            <a:fillRect/>
          </a:stretch>
        </p:blipFill>
        <p:spPr>
          <a:xfrm>
            <a:off x="2845622" y="1845276"/>
            <a:ext cx="7867122" cy="4168919"/>
          </a:xfrm>
        </p:spPr>
      </p:pic>
      <p:sp>
        <p:nvSpPr>
          <p:cNvPr id="3" name="TextBox 2">
            <a:extLst>
              <a:ext uri="{FF2B5EF4-FFF2-40B4-BE49-F238E27FC236}">
                <a16:creationId xmlns:a16="http://schemas.microsoft.com/office/drawing/2014/main" id="{E765C345-3C7B-20C4-A8DF-2AD6202CF62C}"/>
              </a:ext>
            </a:extLst>
          </p:cNvPr>
          <p:cNvSpPr txBox="1"/>
          <p:nvPr/>
        </p:nvSpPr>
        <p:spPr>
          <a:xfrm>
            <a:off x="1853878" y="671332"/>
            <a:ext cx="8484243" cy="646331"/>
          </a:xfrm>
          <a:prstGeom prst="rect">
            <a:avLst/>
          </a:prstGeom>
          <a:noFill/>
        </p:spPr>
        <p:txBody>
          <a:bodyPr wrap="square" rtlCol="0">
            <a:spAutoFit/>
          </a:bodyPr>
          <a:lstStyle/>
          <a:p>
            <a:pPr algn="ctr"/>
            <a:r>
              <a:rPr lang="en-IN" sz="3600" dirty="0"/>
              <a:t>CONGESTION MAP OF CHENNAI</a:t>
            </a:r>
          </a:p>
        </p:txBody>
      </p:sp>
    </p:spTree>
    <p:extLst>
      <p:ext uri="{BB962C8B-B14F-4D97-AF65-F5344CB8AC3E}">
        <p14:creationId xmlns:p14="http://schemas.microsoft.com/office/powerpoint/2010/main" val="167599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4DE7-BD59-4D7C-3B8A-5B17E41A3CD0}"/>
              </a:ext>
            </a:extLst>
          </p:cNvPr>
          <p:cNvSpPr>
            <a:spLocks noGrp="1"/>
          </p:cNvSpPr>
          <p:nvPr>
            <p:ph type="title"/>
          </p:nvPr>
        </p:nvSpPr>
        <p:spPr>
          <a:xfrm>
            <a:off x="1748547" y="655002"/>
            <a:ext cx="8911687" cy="1280890"/>
          </a:xfrm>
        </p:spPr>
        <p:txBody>
          <a:bodyPr/>
          <a:lstStyle/>
          <a:p>
            <a:r>
              <a:rPr lang="en-US" dirty="0">
                <a:ea typeface="+mj-lt"/>
                <a:cs typeface="+mj-lt"/>
              </a:rPr>
              <a:t>GNN based high risk zones in Chennai</a:t>
            </a:r>
            <a:endParaRPr lang="en-US" dirty="0"/>
          </a:p>
        </p:txBody>
      </p:sp>
      <p:pic>
        <p:nvPicPr>
          <p:cNvPr id="4" name="Content Placeholder 3" descr="Picture 1, Picture">
            <a:extLst>
              <a:ext uri="{FF2B5EF4-FFF2-40B4-BE49-F238E27FC236}">
                <a16:creationId xmlns:a16="http://schemas.microsoft.com/office/drawing/2014/main" id="{48109BC6-B3DE-F4FA-57F2-7D733760B2D9}"/>
              </a:ext>
            </a:extLst>
          </p:cNvPr>
          <p:cNvPicPr>
            <a:picLocks noGrp="1" noChangeAspect="1"/>
          </p:cNvPicPr>
          <p:nvPr>
            <p:ph idx="1"/>
          </p:nvPr>
        </p:nvPicPr>
        <p:blipFill>
          <a:blip r:embed="rId2"/>
          <a:stretch>
            <a:fillRect/>
          </a:stretch>
        </p:blipFill>
        <p:spPr>
          <a:xfrm>
            <a:off x="2101387" y="2133600"/>
            <a:ext cx="8202293" cy="3777622"/>
          </a:xfrm>
        </p:spPr>
      </p:pic>
    </p:spTree>
    <p:extLst>
      <p:ext uri="{BB962C8B-B14F-4D97-AF65-F5344CB8AC3E}">
        <p14:creationId xmlns:p14="http://schemas.microsoft.com/office/powerpoint/2010/main" val="2474710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98649BD1-88FF-B451-C91A-E917BF936118}"/>
              </a:ext>
            </a:extLst>
          </p:cNvPr>
          <p:cNvGraphicFramePr>
            <a:graphicFrameLocks noGrp="1"/>
          </p:cNvGraphicFramePr>
          <p:nvPr>
            <p:ph idx="1"/>
            <p:extLst>
              <p:ext uri="{D42A27DB-BD31-4B8C-83A1-F6EECF244321}">
                <p14:modId xmlns:p14="http://schemas.microsoft.com/office/powerpoint/2010/main" val="2851473801"/>
              </p:ext>
            </p:extLst>
          </p:nvPr>
        </p:nvGraphicFramePr>
        <p:xfrm>
          <a:off x="1620456" y="1942052"/>
          <a:ext cx="9884156" cy="3255011"/>
        </p:xfrm>
        <a:graphic>
          <a:graphicData uri="http://schemas.openxmlformats.org/drawingml/2006/table">
            <a:tbl>
              <a:tblPr firstRow="1" firstCol="1" bandRow="1">
                <a:tableStyleId>{5C22544A-7EE6-4342-B048-85BDC9FD1C3A}</a:tableStyleId>
              </a:tblPr>
              <a:tblGrid>
                <a:gridCol w="1099595">
                  <a:extLst>
                    <a:ext uri="{9D8B030D-6E8A-4147-A177-3AD203B41FA5}">
                      <a16:colId xmlns:a16="http://schemas.microsoft.com/office/drawing/2014/main" val="3418317052"/>
                    </a:ext>
                  </a:extLst>
                </a:gridCol>
                <a:gridCol w="1610246">
                  <a:extLst>
                    <a:ext uri="{9D8B030D-6E8A-4147-A177-3AD203B41FA5}">
                      <a16:colId xmlns:a16="http://schemas.microsoft.com/office/drawing/2014/main" val="439644439"/>
                    </a:ext>
                  </a:extLst>
                </a:gridCol>
                <a:gridCol w="1792711">
                  <a:extLst>
                    <a:ext uri="{9D8B030D-6E8A-4147-A177-3AD203B41FA5}">
                      <a16:colId xmlns:a16="http://schemas.microsoft.com/office/drawing/2014/main" val="2956043381"/>
                    </a:ext>
                  </a:extLst>
                </a:gridCol>
                <a:gridCol w="1077015">
                  <a:extLst>
                    <a:ext uri="{9D8B030D-6E8A-4147-A177-3AD203B41FA5}">
                      <a16:colId xmlns:a16="http://schemas.microsoft.com/office/drawing/2014/main" val="1992486883"/>
                    </a:ext>
                  </a:extLst>
                </a:gridCol>
                <a:gridCol w="1434863">
                  <a:extLst>
                    <a:ext uri="{9D8B030D-6E8A-4147-A177-3AD203B41FA5}">
                      <a16:colId xmlns:a16="http://schemas.microsoft.com/office/drawing/2014/main" val="2159319672"/>
                    </a:ext>
                  </a:extLst>
                </a:gridCol>
                <a:gridCol w="1434863">
                  <a:extLst>
                    <a:ext uri="{9D8B030D-6E8A-4147-A177-3AD203B41FA5}">
                      <a16:colId xmlns:a16="http://schemas.microsoft.com/office/drawing/2014/main" val="155382475"/>
                    </a:ext>
                  </a:extLst>
                </a:gridCol>
                <a:gridCol w="1434863">
                  <a:extLst>
                    <a:ext uri="{9D8B030D-6E8A-4147-A177-3AD203B41FA5}">
                      <a16:colId xmlns:a16="http://schemas.microsoft.com/office/drawing/2014/main" val="848963325"/>
                    </a:ext>
                  </a:extLst>
                </a:gridCol>
              </a:tblGrid>
              <a:tr h="0">
                <a:tc>
                  <a:txBody>
                    <a:bodyPr/>
                    <a:lstStyle/>
                    <a:p>
                      <a:pPr>
                        <a:lnSpc>
                          <a:spcPct val="107000"/>
                        </a:lnSpc>
                        <a:spcAft>
                          <a:spcPts val="800"/>
                        </a:spcAft>
                        <a:buNone/>
                      </a:pPr>
                      <a:r>
                        <a:rPr lang="en-IN" sz="1800" kern="100" dirty="0">
                          <a:effectLst/>
                        </a:rPr>
                        <a:t>Scenario</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Start Location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Destination (Hospital)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Distance (km)</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Time (min)</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Risk Zones Passed</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High-Risk Zones Avoided (%)</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971614317"/>
                  </a:ext>
                </a:extLst>
              </a:tr>
              <a:tr h="0">
                <a:tc>
                  <a:txBody>
                    <a:bodyPr/>
                    <a:lstStyle/>
                    <a:p>
                      <a:pPr algn="ctr">
                        <a:lnSpc>
                          <a:spcPct val="107000"/>
                        </a:lnSpc>
                        <a:buNone/>
                      </a:pPr>
                      <a:r>
                        <a:rPr lang="en-IN" sz="1800" kern="100" dirty="0">
                          <a:effectLst/>
                        </a:rPr>
                        <a:t>1.</a:t>
                      </a:r>
                      <a:endParaRPr lang="en-IN" sz="1800" kern="100" dirty="0">
                        <a:effectLst/>
                        <a:latin typeface="Calibri" panose="020F0502020204030204" pitchFamily="34" charset="0"/>
                        <a:cs typeface="Times New Roman" panose="02020603050405020304" pitchFamily="18" charset="0"/>
                      </a:endParaRPr>
                    </a:p>
                  </a:txBody>
                  <a:tcPr marL="9525" marR="9525" marT="9525" marB="9525"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00" dirty="0">
                          <a:effectLst/>
                        </a:rPr>
                        <a:t>T. Nagar (Busy Intersection)</a:t>
                      </a:r>
                    </a:p>
                    <a:p>
                      <a:endParaRPr lang="en-IN"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00" dirty="0" err="1">
                          <a:effectLst/>
                        </a:rPr>
                        <a:t>Bharathirajaa</a:t>
                      </a:r>
                      <a:r>
                        <a:rPr lang="en-IN" sz="1800" kern="100" dirty="0">
                          <a:effectLst/>
                        </a:rPr>
                        <a:t> Hospital &amp; Research Centre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00" dirty="0">
                          <a:effectLst/>
                        </a:rPr>
                        <a:t>1.9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a:txBody>
                  <a:tcPr/>
                </a:tc>
                <a:tc>
                  <a:txBody>
                    <a:bodyPr/>
                    <a:lstStyle/>
                    <a:p>
                      <a:r>
                        <a:rPr lang="en-IN" sz="1800" dirty="0"/>
                        <a:t>4</a:t>
                      </a:r>
                    </a:p>
                  </a:txBody>
                  <a:tcPr/>
                </a:tc>
                <a:tc>
                  <a:txBody>
                    <a:bodyPr/>
                    <a:lstStyle/>
                    <a:p>
                      <a:r>
                        <a:rPr lang="en-IN" sz="1800" dirty="0"/>
                        <a:t>0</a:t>
                      </a:r>
                    </a:p>
                  </a:txBody>
                  <a:tcPr/>
                </a:tc>
                <a:tc>
                  <a:txBody>
                    <a:bodyPr/>
                    <a:lstStyle/>
                    <a:p>
                      <a:r>
                        <a:rPr lang="en-IN" sz="1800" dirty="0"/>
                        <a:t>90%</a:t>
                      </a:r>
                    </a:p>
                  </a:txBody>
                  <a:tcPr/>
                </a:tc>
                <a:extLst>
                  <a:ext uri="{0D108BD9-81ED-4DB2-BD59-A6C34878D82A}">
                    <a16:rowId xmlns:a16="http://schemas.microsoft.com/office/drawing/2014/main" val="264677590"/>
                  </a:ext>
                </a:extLst>
              </a:tr>
              <a:tr h="0">
                <a:tc>
                  <a:txBody>
                    <a:bodyPr/>
                    <a:lstStyle/>
                    <a:p>
                      <a:pPr algn="ctr">
                        <a:lnSpc>
                          <a:spcPct val="107000"/>
                        </a:lnSpc>
                        <a:spcAft>
                          <a:spcPts val="800"/>
                        </a:spcAft>
                        <a:buNone/>
                      </a:pPr>
                      <a:r>
                        <a:rPr lang="en-IN" sz="1800" kern="100" dirty="0">
                          <a:effectLst/>
                        </a:rPr>
                        <a:t>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Velachery (Residential)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Fortis Malar Hospital, Adyar</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9.8</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22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12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dirty="0">
                          <a:effectLst/>
                        </a:rPr>
                        <a:t>81%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174912592"/>
                  </a:ext>
                </a:extLst>
              </a:tr>
              <a:tr h="0">
                <a:tc>
                  <a:txBody>
                    <a:bodyPr/>
                    <a:lstStyle/>
                    <a:p>
                      <a:pPr algn="ctr">
                        <a:lnSpc>
                          <a:spcPct val="107000"/>
                        </a:lnSpc>
                        <a:spcAft>
                          <a:spcPts val="800"/>
                        </a:spcAft>
                        <a:buNone/>
                      </a:pPr>
                      <a:r>
                        <a:rPr lang="en-IN" sz="1800" kern="100" dirty="0">
                          <a:effectLst/>
                        </a:rPr>
                        <a:t>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Chennai Central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Chennai Airport</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18.2</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39</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a:effectLst/>
                        </a:rPr>
                        <a:t>11</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800"/>
                        </a:spcAft>
                        <a:buNone/>
                      </a:pPr>
                      <a:r>
                        <a:rPr lang="en-IN" sz="1800" kern="100" dirty="0">
                          <a:effectLst/>
                        </a:rPr>
                        <a:t>84%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636864472"/>
                  </a:ext>
                </a:extLst>
              </a:tr>
            </a:tbl>
          </a:graphicData>
        </a:graphic>
      </p:graphicFrame>
      <p:sp>
        <p:nvSpPr>
          <p:cNvPr id="9" name="Title 1">
            <a:extLst>
              <a:ext uri="{FF2B5EF4-FFF2-40B4-BE49-F238E27FC236}">
                <a16:creationId xmlns:a16="http://schemas.microsoft.com/office/drawing/2014/main" id="{B758D2C3-4E58-7C1D-0866-E3DF7E5C0A5B}"/>
              </a:ext>
            </a:extLst>
          </p:cNvPr>
          <p:cNvSpPr txBox="1">
            <a:spLocks/>
          </p:cNvSpPr>
          <p:nvPr/>
        </p:nvSpPr>
        <p:spPr>
          <a:xfrm>
            <a:off x="1748547" y="655002"/>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2400" kern="100" dirty="0">
                <a:effectLst/>
                <a:ea typeface="Calibri" panose="020F0502020204030204" pitchFamily="34" charset="0"/>
                <a:cs typeface="Times New Roman" panose="02020603050405020304" pitchFamily="18" charset="0"/>
              </a:rPr>
              <a:t>Table: Comparative Evaluation of Routes from Position 1 to Position 2</a:t>
            </a:r>
          </a:p>
        </p:txBody>
      </p:sp>
    </p:spTree>
    <p:extLst>
      <p:ext uri="{BB962C8B-B14F-4D97-AF65-F5344CB8AC3E}">
        <p14:creationId xmlns:p14="http://schemas.microsoft.com/office/powerpoint/2010/main" val="1254907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54CB-9E8A-5EB4-93A6-2A7869CD7F39}"/>
              </a:ext>
            </a:extLst>
          </p:cNvPr>
          <p:cNvSpPr>
            <a:spLocks noGrp="1"/>
          </p:cNvSpPr>
          <p:nvPr>
            <p:ph type="title"/>
          </p:nvPr>
        </p:nvSpPr>
        <p:spPr>
          <a:xfrm>
            <a:off x="1640156" y="654955"/>
            <a:ext cx="8911687" cy="1280890"/>
          </a:xfrm>
        </p:spPr>
        <p:txBody>
          <a:bodyPr/>
          <a:lstStyle/>
          <a:p>
            <a:pPr algn="ctr"/>
            <a:r>
              <a:rPr lang="en-IN" dirty="0"/>
              <a:t>Route for Scenario 1</a:t>
            </a:r>
          </a:p>
        </p:txBody>
      </p:sp>
      <p:sp>
        <p:nvSpPr>
          <p:cNvPr id="3" name="Content Placeholder 2">
            <a:extLst>
              <a:ext uri="{FF2B5EF4-FFF2-40B4-BE49-F238E27FC236}">
                <a16:creationId xmlns:a16="http://schemas.microsoft.com/office/drawing/2014/main" id="{36DC562D-944B-2252-5E89-E0655537C8C5}"/>
              </a:ext>
            </a:extLst>
          </p:cNvPr>
          <p:cNvSpPr>
            <a:spLocks noGrp="1"/>
          </p:cNvSpPr>
          <p:nvPr>
            <p:ph idx="1"/>
          </p:nvPr>
        </p:nvSpPr>
        <p:spPr/>
        <p:txBody>
          <a:bodyPr/>
          <a:lstStyle/>
          <a:p>
            <a:endParaRPr lang="en-IN"/>
          </a:p>
        </p:txBody>
      </p:sp>
      <p:pic>
        <p:nvPicPr>
          <p:cNvPr id="2051" name="Picture 3">
            <a:extLst>
              <a:ext uri="{FF2B5EF4-FFF2-40B4-BE49-F238E27FC236}">
                <a16:creationId xmlns:a16="http://schemas.microsoft.com/office/drawing/2014/main" id="{47205D46-1941-EEB0-5E4A-72082CCCA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447" y="1805651"/>
            <a:ext cx="8789106" cy="40198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6B83F1B7-144C-8724-10A5-AAA7234D30A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339389E4-6426-43B6-D030-28B237564E1B}"/>
              </a:ext>
            </a:extLst>
          </p:cNvPr>
          <p:cNvSpPr>
            <a:spLocks noChangeArrowheads="1"/>
          </p:cNvSpPr>
          <p:nvPr/>
        </p:nvSpPr>
        <p:spPr bwMode="auto">
          <a:xfrm>
            <a:off x="0" y="9029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Fig: Scenario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059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F1D0F-2021-21D7-5E22-AD68B39CE036}"/>
              </a:ext>
            </a:extLst>
          </p:cNvPr>
          <p:cNvSpPr>
            <a:spLocks noGrp="1"/>
          </p:cNvSpPr>
          <p:nvPr>
            <p:ph idx="1"/>
          </p:nvPr>
        </p:nvSpPr>
        <p:spPr/>
        <p:txBody>
          <a:bodyPr/>
          <a:lstStyle/>
          <a:p>
            <a:endParaRPr lang="en-IN"/>
          </a:p>
        </p:txBody>
      </p:sp>
      <p:pic>
        <p:nvPicPr>
          <p:cNvPr id="4" name="Picture 2">
            <a:extLst>
              <a:ext uri="{FF2B5EF4-FFF2-40B4-BE49-F238E27FC236}">
                <a16:creationId xmlns:a16="http://schemas.microsoft.com/office/drawing/2014/main" id="{1B177B31-0DF7-B32F-B813-9A58ACA1A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089" y="1794325"/>
            <a:ext cx="9207822" cy="428745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6035809-11BF-AF07-9E49-9D3833007486}"/>
              </a:ext>
            </a:extLst>
          </p:cNvPr>
          <p:cNvSpPr txBox="1">
            <a:spLocks/>
          </p:cNvSpPr>
          <p:nvPr/>
        </p:nvSpPr>
        <p:spPr>
          <a:xfrm>
            <a:off x="1788224" y="682151"/>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Route for Scenario 2</a:t>
            </a:r>
          </a:p>
        </p:txBody>
      </p:sp>
    </p:spTree>
    <p:extLst>
      <p:ext uri="{BB962C8B-B14F-4D97-AF65-F5344CB8AC3E}">
        <p14:creationId xmlns:p14="http://schemas.microsoft.com/office/powerpoint/2010/main" val="233018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BBAC-E6DA-B1C0-2076-A2AA2BD571C7}"/>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83246A08-AF7F-0536-5304-09828E2F40CF}"/>
              </a:ext>
            </a:extLst>
          </p:cNvPr>
          <p:cNvSpPr>
            <a:spLocks noGrp="1"/>
          </p:cNvSpPr>
          <p:nvPr>
            <p:ph idx="1"/>
          </p:nvPr>
        </p:nvSpPr>
        <p:spPr>
          <a:xfrm>
            <a:off x="1719944" y="1727653"/>
            <a:ext cx="7434942" cy="4351338"/>
          </a:xfrm>
        </p:spPr>
        <p:txBody>
          <a:bodyPr vert="horz" lIns="91440" tIns="45720" rIns="91440" bIns="45720" rtlCol="0" anchor="t">
            <a:normAutofit/>
          </a:bodyPr>
          <a:lstStyle/>
          <a:p>
            <a:pPr algn="just">
              <a:buFont typeface="Arial" panose="020B0604020202020204" pitchFamily="34" charset="0"/>
              <a:buChar char="•"/>
            </a:pPr>
            <a:r>
              <a:rPr lang="en-US" b="1" dirty="0"/>
              <a:t>Delays in emergency response due to late accident detection.</a:t>
            </a:r>
          </a:p>
          <a:p>
            <a:pPr algn="just">
              <a:buFont typeface="Arial" panose="020B0604020202020204" pitchFamily="34" charset="0"/>
              <a:buChar char="•"/>
            </a:pPr>
            <a:r>
              <a:rPr lang="en-US" b="1" dirty="0"/>
              <a:t>Lack of a system that informs authorities and emergency services in real-time.</a:t>
            </a:r>
          </a:p>
          <a:p>
            <a:pPr algn="just">
              <a:buFont typeface="Arial" panose="020B0604020202020204" pitchFamily="34" charset="0"/>
              <a:buChar char="•"/>
            </a:pPr>
            <a:r>
              <a:rPr lang="en-US" b="1" dirty="0"/>
              <a:t>No proper mechanism to alert vehicles in the path of an emergency vehicle.</a:t>
            </a:r>
          </a:p>
          <a:p>
            <a:pPr algn="just">
              <a:buFont typeface="Arial" panose="020B0604020202020204" pitchFamily="34" charset="0"/>
              <a:buChar char="•"/>
            </a:pPr>
            <a:r>
              <a:rPr lang="en-US" b="1" dirty="0"/>
              <a:t>Need for a highly accurate and fast accident detection model.</a:t>
            </a:r>
          </a:p>
          <a:p>
            <a:pPr algn="just">
              <a:buFont typeface="Arial" panose="020B0604020202020204" pitchFamily="34" charset="0"/>
              <a:buChar char="•"/>
            </a:pPr>
            <a:r>
              <a:rPr lang="en-US" b="1" dirty="0">
                <a:ea typeface="+mn-lt"/>
                <a:cs typeface="+mn-lt"/>
              </a:rPr>
              <a:t>Limited tools exist to analyze and visualize high-risk zones, hindering proactive traffic safety measures and urban planning.</a:t>
            </a:r>
            <a:endParaRPr lang="en-US" b="1" dirty="0"/>
          </a:p>
          <a:p>
            <a:pPr algn="just"/>
            <a:endParaRPr lang="en-IN" b="1" dirty="0"/>
          </a:p>
        </p:txBody>
      </p:sp>
    </p:spTree>
    <p:extLst>
      <p:ext uri="{BB962C8B-B14F-4D97-AF65-F5344CB8AC3E}">
        <p14:creationId xmlns:p14="http://schemas.microsoft.com/office/powerpoint/2010/main" val="1191202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C1B0225C-53B0-A599-1282-898ECF999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356" y="2128427"/>
            <a:ext cx="9145289" cy="377762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79508C8-8DC2-3261-BAA9-DD88F06BBB12}"/>
              </a:ext>
            </a:extLst>
          </p:cNvPr>
          <p:cNvSpPr txBox="1">
            <a:spLocks/>
          </p:cNvSpPr>
          <p:nvPr/>
        </p:nvSpPr>
        <p:spPr>
          <a:xfrm>
            <a:off x="1756958" y="718637"/>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dirty="0"/>
              <a:t>Route for Scenario 3</a:t>
            </a:r>
          </a:p>
        </p:txBody>
      </p:sp>
    </p:spTree>
    <p:extLst>
      <p:ext uri="{BB962C8B-B14F-4D97-AF65-F5344CB8AC3E}">
        <p14:creationId xmlns:p14="http://schemas.microsoft.com/office/powerpoint/2010/main" val="3790413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5910-1A8F-81F1-2E21-2A5C77C3C65C}"/>
              </a:ext>
            </a:extLst>
          </p:cNvPr>
          <p:cNvSpPr>
            <a:spLocks noGrp="1"/>
          </p:cNvSpPr>
          <p:nvPr>
            <p:ph type="title"/>
          </p:nvPr>
        </p:nvSpPr>
        <p:spPr>
          <a:xfrm>
            <a:off x="1645574" y="634407"/>
            <a:ext cx="8911687" cy="1280890"/>
          </a:xfrm>
        </p:spPr>
        <p:txBody>
          <a:bodyPr/>
          <a:lstStyle/>
          <a:p>
            <a:r>
              <a:rPr lang="en-US" dirty="0"/>
              <a:t>Standards Used</a:t>
            </a:r>
          </a:p>
        </p:txBody>
      </p:sp>
      <p:sp>
        <p:nvSpPr>
          <p:cNvPr id="3" name="Content Placeholder 2">
            <a:extLst>
              <a:ext uri="{FF2B5EF4-FFF2-40B4-BE49-F238E27FC236}">
                <a16:creationId xmlns:a16="http://schemas.microsoft.com/office/drawing/2014/main" id="{7C9DEC13-C0AC-9428-7528-9FB3D60FA18F}"/>
              </a:ext>
            </a:extLst>
          </p:cNvPr>
          <p:cNvSpPr>
            <a:spLocks noGrp="1"/>
          </p:cNvSpPr>
          <p:nvPr>
            <p:ph idx="1"/>
          </p:nvPr>
        </p:nvSpPr>
        <p:spPr>
          <a:xfrm>
            <a:off x="1858104" y="1536357"/>
            <a:ext cx="8915400" cy="4838243"/>
          </a:xfrm>
        </p:spPr>
        <p:txBody>
          <a:bodyPr vert="horz" lIns="91440" tIns="45720" rIns="91440" bIns="45720" rtlCol="0" anchor="t">
            <a:normAutofit fontScale="85000" lnSpcReduction="10000"/>
          </a:bodyPr>
          <a:lstStyle/>
          <a:p>
            <a:r>
              <a:rPr lang="en-US" sz="1900" b="1" dirty="0">
                <a:ea typeface="+mn-lt"/>
                <a:cs typeface="+mn-lt"/>
              </a:rPr>
              <a:t>IEEE 802.11 / 802.15 (Wi-Fi / IoT Communication Standards)</a:t>
            </a:r>
            <a:br>
              <a:rPr lang="en-US" b="1" dirty="0">
                <a:ea typeface="+mn-lt"/>
                <a:cs typeface="+mn-lt"/>
              </a:rPr>
            </a:br>
            <a:r>
              <a:rPr lang="en-US" dirty="0">
                <a:ea typeface="+mn-lt"/>
                <a:cs typeface="+mn-lt"/>
              </a:rPr>
              <a:t>Used for reliable wireless communication between IoT devices, sensors, and edge computing units in smart traffic environments.</a:t>
            </a:r>
            <a:endParaRPr lang="en-US" dirty="0"/>
          </a:p>
          <a:p>
            <a:r>
              <a:rPr lang="en-US" sz="1900" b="1" dirty="0">
                <a:ea typeface="+mn-lt"/>
                <a:cs typeface="+mn-lt"/>
              </a:rPr>
              <a:t>NMEA 0183 (GPS Data Standard)</a:t>
            </a:r>
            <a:br>
              <a:rPr lang="en-US" b="1" dirty="0">
                <a:ea typeface="+mn-lt"/>
                <a:cs typeface="+mn-lt"/>
              </a:rPr>
            </a:br>
            <a:r>
              <a:rPr lang="en-US" dirty="0">
                <a:ea typeface="+mn-lt"/>
                <a:cs typeface="+mn-lt"/>
              </a:rPr>
              <a:t>Standard protocol for GPS modules to transmit geolocation data (latitude, longitude, time) to the emergency alert system.</a:t>
            </a:r>
            <a:endParaRPr lang="en-US" dirty="0"/>
          </a:p>
          <a:p>
            <a:r>
              <a:rPr lang="en-US" sz="1900" b="1" dirty="0">
                <a:ea typeface="+mn-lt"/>
                <a:cs typeface="+mn-lt"/>
              </a:rPr>
              <a:t>RESTful API Standards</a:t>
            </a:r>
            <a:br>
              <a:rPr lang="en-US" b="1" dirty="0">
                <a:ea typeface="+mn-lt"/>
                <a:cs typeface="+mn-lt"/>
              </a:rPr>
            </a:br>
            <a:r>
              <a:rPr lang="en-US" b="1" dirty="0">
                <a:ea typeface="+mn-lt"/>
                <a:cs typeface="+mn-lt"/>
              </a:rPr>
              <a:t> </a:t>
            </a:r>
            <a:r>
              <a:rPr lang="en-US" dirty="0">
                <a:ea typeface="+mn-lt"/>
                <a:cs typeface="+mn-lt"/>
              </a:rPr>
              <a:t>Twilio and mapping services use REST APIs for consistent, scalable, and standardized communication in sending SMS alerts and location sharing.</a:t>
            </a:r>
            <a:endParaRPr lang="en-US" dirty="0"/>
          </a:p>
          <a:p>
            <a:r>
              <a:rPr lang="en-US" sz="1900" b="1" dirty="0">
                <a:ea typeface="+mn-lt"/>
                <a:cs typeface="+mn-lt"/>
              </a:rPr>
              <a:t>OpenStreetMap (OSM) Data Standard</a:t>
            </a:r>
            <a:br>
              <a:rPr lang="en-US" b="1" dirty="0">
                <a:ea typeface="+mn-lt"/>
                <a:cs typeface="+mn-lt"/>
              </a:rPr>
            </a:br>
            <a:r>
              <a:rPr lang="en-US" b="1" dirty="0">
                <a:ea typeface="+mn-lt"/>
                <a:cs typeface="+mn-lt"/>
              </a:rPr>
              <a:t> </a:t>
            </a:r>
            <a:r>
              <a:rPr lang="en-US" dirty="0">
                <a:ea typeface="+mn-lt"/>
                <a:cs typeface="+mn-lt"/>
              </a:rPr>
              <a:t>Adheres to open geospatial data standards, ensuring accurate and structured road network information for GNN-based traffic modeling.</a:t>
            </a:r>
            <a:endParaRPr lang="en-US" dirty="0"/>
          </a:p>
          <a:p>
            <a:r>
              <a:rPr lang="en-US" sz="1900" b="1" dirty="0">
                <a:ea typeface="+mn-lt"/>
                <a:cs typeface="+mn-lt"/>
              </a:rPr>
              <a:t>Machine Learning Model Evaluation Metrics (ISO/IEC 20546:2019 Guidelines)</a:t>
            </a:r>
            <a:br>
              <a:rPr lang="en-US" b="1" dirty="0">
                <a:ea typeface="+mn-lt"/>
                <a:cs typeface="+mn-lt"/>
              </a:rPr>
            </a:br>
            <a:r>
              <a:rPr lang="en-US" b="1" dirty="0">
                <a:ea typeface="+mn-lt"/>
                <a:cs typeface="+mn-lt"/>
              </a:rPr>
              <a:t> </a:t>
            </a:r>
            <a:r>
              <a:rPr lang="en-US" dirty="0">
                <a:ea typeface="+mn-lt"/>
                <a:cs typeface="+mn-lt"/>
              </a:rPr>
              <a:t>Standardized metrics like accuracy, precision, recall, and F1-score are used for model validation and benchmarking.</a:t>
            </a:r>
            <a:endParaRPr lang="en-US" dirty="0"/>
          </a:p>
          <a:p>
            <a:r>
              <a:rPr lang="en-US" sz="1900" b="1" dirty="0">
                <a:ea typeface="+mn-lt"/>
                <a:cs typeface="+mn-lt"/>
              </a:rPr>
              <a:t>Data Privacy and Security Standards (GDPR-like Guidelines for Location Sharing)</a:t>
            </a:r>
            <a:br>
              <a:rPr lang="en-US" b="1" dirty="0">
                <a:ea typeface="+mn-lt"/>
                <a:cs typeface="+mn-lt"/>
              </a:rPr>
            </a:br>
            <a:r>
              <a:rPr lang="en-US" b="1" dirty="0">
                <a:ea typeface="+mn-lt"/>
                <a:cs typeface="+mn-lt"/>
              </a:rPr>
              <a:t> </a:t>
            </a:r>
            <a:r>
              <a:rPr lang="en-US" dirty="0">
                <a:ea typeface="+mn-lt"/>
                <a:cs typeface="+mn-lt"/>
              </a:rPr>
              <a:t>Follows ethical standards in handling user geolocation and personal data during emergency alert transmissions.</a:t>
            </a:r>
            <a:endParaRPr lang="en-US" dirty="0"/>
          </a:p>
          <a:p>
            <a:endParaRPr lang="en-US" dirty="0"/>
          </a:p>
        </p:txBody>
      </p:sp>
    </p:spTree>
    <p:extLst>
      <p:ext uri="{BB962C8B-B14F-4D97-AF65-F5344CB8AC3E}">
        <p14:creationId xmlns:p14="http://schemas.microsoft.com/office/powerpoint/2010/main" val="35021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AAF8-56B0-5BD2-2145-81D1CBE47569}"/>
              </a:ext>
            </a:extLst>
          </p:cNvPr>
          <p:cNvSpPr>
            <a:spLocks noGrp="1"/>
          </p:cNvSpPr>
          <p:nvPr>
            <p:ph type="title"/>
          </p:nvPr>
        </p:nvSpPr>
        <p:spPr/>
        <p:txBody>
          <a:bodyPr/>
          <a:lstStyle/>
          <a:p>
            <a:r>
              <a:rPr lang="en-IN" dirty="0"/>
              <a:t>Conclusion and Future Work</a:t>
            </a:r>
          </a:p>
        </p:txBody>
      </p:sp>
      <p:sp>
        <p:nvSpPr>
          <p:cNvPr id="3" name="Content Placeholder 2">
            <a:extLst>
              <a:ext uri="{FF2B5EF4-FFF2-40B4-BE49-F238E27FC236}">
                <a16:creationId xmlns:a16="http://schemas.microsoft.com/office/drawing/2014/main" id="{2204232B-40E3-DFA6-A5B5-75EEF7F7B9DC}"/>
              </a:ext>
            </a:extLst>
          </p:cNvPr>
          <p:cNvSpPr>
            <a:spLocks noGrp="1"/>
          </p:cNvSpPr>
          <p:nvPr>
            <p:ph idx="1"/>
          </p:nvPr>
        </p:nvSpPr>
        <p:spPr>
          <a:xfrm>
            <a:off x="1638300" y="1262162"/>
            <a:ext cx="8915400" cy="5229540"/>
          </a:xfrm>
        </p:spPr>
        <p:txBody>
          <a:bodyPr vert="horz" lIns="91440" tIns="45720" rIns="91440" bIns="45720" rtlCol="0" anchor="t">
            <a:normAutofit fontScale="92500" lnSpcReduction="20000"/>
          </a:bodyPr>
          <a:lstStyle/>
          <a:p>
            <a:pPr marL="0" indent="0">
              <a:buNone/>
            </a:pPr>
            <a:r>
              <a:rPr lang="en-IN" sz="1800" dirty="0">
                <a:effectLst/>
                <a:latin typeface="Times New Roman" panose="02020603050405020304" pitchFamily="18" charset="0"/>
                <a:ea typeface="Times New Roman" panose="02020603050405020304" pitchFamily="18" charset="0"/>
              </a:rPr>
              <a:t>. </a:t>
            </a:r>
          </a:p>
          <a:p>
            <a:pPr algn="just"/>
            <a:r>
              <a:rPr lang="en-IN" sz="1900" dirty="0">
                <a:effectLst/>
                <a:latin typeface="Times New Roman"/>
                <a:ea typeface="SimSun"/>
                <a:cs typeface="Times New Roman"/>
              </a:rPr>
              <a:t>The implementation of transfer learning through MobileNetV2 proved instrumental in achieving high accuracy while maintaining computational efficiency. The model's successful conversion to TensorFlow Lite format demonstrates its viability for deployment on edge devices, making it particularly suitable for existing CCTV </a:t>
            </a:r>
            <a:r>
              <a:rPr lang="en-IN" sz="1900" dirty="0" err="1">
                <a:effectLst/>
                <a:latin typeface="Times New Roman"/>
                <a:ea typeface="SimSun"/>
                <a:cs typeface="Times New Roman"/>
              </a:rPr>
              <a:t>infrastructure.This</a:t>
            </a:r>
            <a:r>
              <a:rPr lang="en-IN" sz="1900" dirty="0">
                <a:effectLst/>
                <a:latin typeface="Times New Roman"/>
                <a:ea typeface="SimSun"/>
                <a:cs typeface="Times New Roman"/>
              </a:rPr>
              <a:t> integration of computer vision and automated communication channels represents a significant step forward in intelligent transportation systems and emergency response mechanisms</a:t>
            </a:r>
          </a:p>
          <a:p>
            <a:pPr algn="just"/>
            <a:r>
              <a:rPr lang="en-IN" sz="1900" dirty="0">
                <a:latin typeface="Times New Roman"/>
                <a:ea typeface="Times New Roman" panose="02020603050405020304" pitchFamily="18" charset="0"/>
                <a:cs typeface="Times New Roman"/>
              </a:rPr>
              <a:t>For future work a</a:t>
            </a:r>
            <a:r>
              <a:rPr lang="en-IN" sz="1900" dirty="0">
                <a:effectLst/>
                <a:latin typeface="Times New Roman"/>
                <a:ea typeface="Times New Roman" panose="02020603050405020304" pitchFamily="18" charset="0"/>
                <a:cs typeface="Times New Roman"/>
              </a:rPr>
              <a:t> generated traffic congestion map from the GNN will effectively visualize congestion levels across the urban road network, which can be directly utilized with Dijkstra’s algorithm to compute optimal paths.</a:t>
            </a:r>
          </a:p>
          <a:p>
            <a:pPr algn="just"/>
            <a:r>
              <a:rPr lang="en-IN" sz="1900" dirty="0">
                <a:latin typeface="Times New Roman"/>
                <a:ea typeface="+mn-lt"/>
                <a:cs typeface="+mn-lt"/>
              </a:rPr>
              <a:t>Advanced GNNs &amp; Adaptive Rerouting, the use of more sophisticated Graph Neural Network models, including enhanced GATv2 and Graph Transformers, will allow for more accurate traffic congestion prediction. Combined with adaptive rerouting, emergency vehicle paths can be recalculated in real-time as traffic conditions change, ensuring optimal routing throughout their journey.</a:t>
            </a:r>
            <a:endParaRPr lang="en-IN" sz="1900" dirty="0">
              <a:latin typeface="Times New Roman"/>
              <a:cs typeface="Times New Roman"/>
            </a:endParaRPr>
          </a:p>
          <a:p>
            <a:pPr algn="just"/>
            <a:r>
              <a:rPr lang="en-IN" sz="1900" dirty="0">
                <a:latin typeface="Times New Roman"/>
                <a:ea typeface="+mn-lt"/>
                <a:cs typeface="+mn-lt"/>
              </a:rPr>
              <a:t>Scalability, Policy Integration &amp; Continuous Feedback, scaling the system to diverse urban settings and integrating it into public emergency frameworks will ensure broader real-world applicability. Additionally, implementing continuous feedback loops based on user experience and system performance will drive iterative improvements in both detection accuracy and traffic prediction efficiency.</a:t>
            </a:r>
            <a:endParaRPr lang="en-IN" sz="1900" dirty="0">
              <a:latin typeface="Times New Roman"/>
              <a:cs typeface="Times New Roman"/>
            </a:endParaRPr>
          </a:p>
          <a:p>
            <a:endParaRPr lang="en-IN" dirty="0">
              <a:latin typeface="Times New Roman"/>
              <a:cs typeface="Times New Roman"/>
            </a:endParaRPr>
          </a:p>
        </p:txBody>
      </p:sp>
    </p:spTree>
    <p:extLst>
      <p:ext uri="{BB962C8B-B14F-4D97-AF65-F5344CB8AC3E}">
        <p14:creationId xmlns:p14="http://schemas.microsoft.com/office/powerpoint/2010/main" val="174525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D06B1-82B8-4AC3-EA65-45C6561B31BE}"/>
              </a:ext>
            </a:extLst>
          </p:cNvPr>
          <p:cNvSpPr>
            <a:spLocks noGrp="1"/>
          </p:cNvSpPr>
          <p:nvPr>
            <p:ph type="title"/>
          </p:nvPr>
        </p:nvSpPr>
        <p:spPr/>
        <p:txBody>
          <a:bodyPr/>
          <a:lstStyle/>
          <a:p>
            <a:r>
              <a:rPr lang="en-US" dirty="0"/>
              <a:t>Research Paper Status</a:t>
            </a:r>
          </a:p>
        </p:txBody>
      </p:sp>
      <p:sp>
        <p:nvSpPr>
          <p:cNvPr id="3" name="Content Placeholder 2">
            <a:extLst>
              <a:ext uri="{FF2B5EF4-FFF2-40B4-BE49-F238E27FC236}">
                <a16:creationId xmlns:a16="http://schemas.microsoft.com/office/drawing/2014/main" id="{9EED6739-2E45-C60E-A496-829950A2232E}"/>
              </a:ext>
            </a:extLst>
          </p:cNvPr>
          <p:cNvSpPr>
            <a:spLocks noGrp="1"/>
          </p:cNvSpPr>
          <p:nvPr>
            <p:ph idx="1"/>
          </p:nvPr>
        </p:nvSpPr>
        <p:spPr>
          <a:xfrm>
            <a:off x="1443318" y="1659038"/>
            <a:ext cx="8915400" cy="3777622"/>
          </a:xfrm>
        </p:spPr>
        <p:txBody>
          <a:bodyPr>
            <a:normAutofit/>
          </a:bodyPr>
          <a:lstStyle/>
          <a:p>
            <a:pPr marL="0" indent="0">
              <a:buNone/>
            </a:pPr>
            <a:r>
              <a:rPr lang="en-US" sz="2400" b="1" dirty="0"/>
              <a:t>Paper Status : </a:t>
            </a:r>
            <a:r>
              <a:rPr lang="en-US" sz="2400" dirty="0"/>
              <a:t>Draft ready</a:t>
            </a:r>
          </a:p>
          <a:p>
            <a:pPr marL="0" indent="0">
              <a:buNone/>
            </a:pPr>
            <a:endParaRPr lang="en-US" sz="2400" dirty="0"/>
          </a:p>
          <a:p>
            <a:pPr marL="0" indent="0">
              <a:buNone/>
            </a:pPr>
            <a:r>
              <a:rPr lang="en-US" sz="2400" b="1" dirty="0"/>
              <a:t>Target Journals:</a:t>
            </a:r>
          </a:p>
          <a:p>
            <a:r>
              <a:rPr lang="en-US" sz="2400" dirty="0"/>
              <a:t>IEEE Access</a:t>
            </a:r>
          </a:p>
          <a:p>
            <a:r>
              <a:rPr lang="en-US" sz="2400" dirty="0"/>
              <a:t>Springer</a:t>
            </a:r>
          </a:p>
          <a:p>
            <a:r>
              <a:rPr lang="en-US" sz="2400" dirty="0"/>
              <a:t>Elsevier</a:t>
            </a:r>
          </a:p>
        </p:txBody>
      </p:sp>
    </p:spTree>
    <p:extLst>
      <p:ext uri="{BB962C8B-B14F-4D97-AF65-F5344CB8AC3E}">
        <p14:creationId xmlns:p14="http://schemas.microsoft.com/office/powerpoint/2010/main" val="2385255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A3E7-776D-A2FB-49E5-D82BC185DDB6}"/>
              </a:ext>
            </a:extLst>
          </p:cNvPr>
          <p:cNvSpPr>
            <a:spLocks noGrp="1"/>
          </p:cNvSpPr>
          <p:nvPr>
            <p:ph type="title"/>
          </p:nvPr>
        </p:nvSpPr>
        <p:spPr>
          <a:xfrm>
            <a:off x="598714" y="365125"/>
            <a:ext cx="10755086" cy="777875"/>
          </a:xfrm>
        </p:spPr>
        <p:txBody>
          <a:bodyPr/>
          <a:lstStyle/>
          <a:p>
            <a:r>
              <a:rPr lang="en-IN" dirty="0"/>
              <a:t>References</a:t>
            </a:r>
          </a:p>
        </p:txBody>
      </p:sp>
      <p:sp>
        <p:nvSpPr>
          <p:cNvPr id="7" name="Rectangle 4">
            <a:extLst>
              <a:ext uri="{FF2B5EF4-FFF2-40B4-BE49-F238E27FC236}">
                <a16:creationId xmlns:a16="http://schemas.microsoft.com/office/drawing/2014/main" id="{EF66413A-E715-054B-0E4D-982797AA8061}"/>
              </a:ext>
            </a:extLst>
          </p:cNvPr>
          <p:cNvSpPr>
            <a:spLocks noGrp="1" noChangeArrowheads="1"/>
          </p:cNvSpPr>
          <p:nvPr>
            <p:ph idx="1"/>
          </p:nvPr>
        </p:nvSpPr>
        <p:spPr bwMode="auto">
          <a:xfrm>
            <a:off x="758283" y="999894"/>
            <a:ext cx="1034833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M. M. Kaushik, M. Kakkar, M. Yadav, P. Kaushik, S. Jha, and V. </a:t>
            </a:r>
            <a:r>
              <a:rPr kumimoji="0" lang="en-US" altLang="en-US" sz="2000" b="1" i="0" u="none" strike="noStrike" cap="none" normalizeH="0" baseline="0" dirty="0" err="1">
                <a:ln>
                  <a:noFill/>
                </a:ln>
                <a:solidFill>
                  <a:schemeClr val="tx1"/>
                </a:solidFill>
                <a:effectLst/>
                <a:latin typeface="Arial" panose="020B0604020202020204" pitchFamily="34" charset="0"/>
              </a:rPr>
              <a:t>Jaitwal</a:t>
            </a:r>
            <a:r>
              <a:rPr kumimoji="0" lang="en-US" altLang="en-US" sz="2000" b="1"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"Smart Road Segmentation from Aerial Images," </a:t>
            </a:r>
            <a:r>
              <a:rPr kumimoji="0" lang="en-US" altLang="en-US" sz="2000" b="0" i="1" u="none" strike="noStrike" cap="none" normalizeH="0" baseline="0" dirty="0">
                <a:ln>
                  <a:noFill/>
                </a:ln>
                <a:solidFill>
                  <a:schemeClr val="tx1"/>
                </a:solidFill>
                <a:effectLst/>
                <a:latin typeface="Arial" panose="020B0604020202020204" pitchFamily="34" charset="0"/>
              </a:rPr>
              <a:t>2023 International Conference on Smart Devices (ICSD)</a:t>
            </a:r>
            <a:r>
              <a:rPr kumimoji="0" lang="en-US" altLang="en-US" sz="2000" b="0" i="0" u="none" strike="noStrike" cap="none" normalizeH="0" baseline="0" dirty="0">
                <a:ln>
                  <a:noFill/>
                </a:ln>
                <a:solidFill>
                  <a:schemeClr val="tx1"/>
                </a:solidFill>
                <a:effectLst/>
                <a:latin typeface="Arial" panose="020B0604020202020204" pitchFamily="34" charset="0"/>
              </a:rPr>
              <a:t>, Dehradun, India, 2024, pp. 1-6,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2"/>
              </a:rPr>
              <a:t>10.1109/ICSD60021.2024.10751072</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C. Sharma, L. Tomar, and A. Jain,</a:t>
            </a:r>
            <a:r>
              <a:rPr kumimoji="0" lang="en-US" altLang="en-US" sz="2000" b="0" i="0" u="none" strike="noStrike" cap="none" normalizeH="0" baseline="0" dirty="0">
                <a:ln>
                  <a:noFill/>
                </a:ln>
                <a:solidFill>
                  <a:schemeClr val="tx1"/>
                </a:solidFill>
                <a:effectLst/>
                <a:latin typeface="Arial" panose="020B0604020202020204" pitchFamily="34" charset="0"/>
              </a:rPr>
              <a:t> "Augmented Reality for Emergency Responders: A Bibliometric Review and Future Directions," </a:t>
            </a:r>
            <a:r>
              <a:rPr kumimoji="0" lang="en-US" altLang="en-US" sz="2000" b="0" i="1" u="none" strike="noStrike" cap="none" normalizeH="0" baseline="0" dirty="0">
                <a:ln>
                  <a:noFill/>
                </a:ln>
                <a:solidFill>
                  <a:schemeClr val="tx1"/>
                </a:solidFill>
                <a:effectLst/>
                <a:latin typeface="Arial" panose="020B0604020202020204" pitchFamily="34" charset="0"/>
              </a:rPr>
              <a:t>2024 IEEE International Symposium on AR and AI</a:t>
            </a:r>
            <a:r>
              <a:rPr kumimoji="0" lang="en-US" altLang="en-US" sz="2000" b="0" i="0" u="none" strike="noStrike" cap="none" normalizeH="0" baseline="0" dirty="0">
                <a:ln>
                  <a:noFill/>
                </a:ln>
                <a:solidFill>
                  <a:schemeClr val="tx1"/>
                </a:solidFill>
                <a:effectLst/>
                <a:latin typeface="Arial" panose="020B0604020202020204" pitchFamily="34" charset="0"/>
              </a:rPr>
              <a:t>, 2024, pp. 145-152,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3"/>
              </a:rPr>
              <a:t>10.1109/ISARAI.2024.10625425</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R. Ratheesh, S. SR, and S. </a:t>
            </a:r>
            <a:r>
              <a:rPr kumimoji="0" lang="en-US" altLang="en-US" sz="2000" b="1" i="0" u="none" strike="noStrike" cap="none" normalizeH="0" baseline="0" dirty="0" err="1">
                <a:ln>
                  <a:noFill/>
                </a:ln>
                <a:solidFill>
                  <a:schemeClr val="tx1"/>
                </a:solidFill>
                <a:effectLst/>
                <a:latin typeface="Arial" panose="020B0604020202020204" pitchFamily="34" charset="0"/>
              </a:rPr>
              <a:t>Dhanusha</a:t>
            </a:r>
            <a:r>
              <a:rPr kumimoji="0" lang="en-US" altLang="en-US" sz="2000" b="1"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"AI-Based Smart Visual Assistance System for Navigation, Guidance, and Monitoring of Visually Impaired People," </a:t>
            </a:r>
            <a:r>
              <a:rPr kumimoji="0" lang="en-US" altLang="en-US" sz="2000" b="0" i="1" u="none" strike="noStrike" cap="none" normalizeH="0" baseline="0" dirty="0">
                <a:ln>
                  <a:noFill/>
                </a:ln>
                <a:solidFill>
                  <a:schemeClr val="tx1"/>
                </a:solidFill>
                <a:effectLst/>
                <a:latin typeface="Arial" panose="020B0604020202020204" pitchFamily="34" charset="0"/>
              </a:rPr>
              <a:t>2024 IEEE Smart Cities Conference (ISC2)</a:t>
            </a:r>
            <a:r>
              <a:rPr kumimoji="0" lang="en-US" altLang="en-US" sz="2000" b="0" i="0" u="none" strike="noStrike" cap="none" normalizeH="0" baseline="0" dirty="0">
                <a:ln>
                  <a:noFill/>
                </a:ln>
                <a:solidFill>
                  <a:schemeClr val="tx1"/>
                </a:solidFill>
                <a:effectLst/>
                <a:latin typeface="Arial" panose="020B0604020202020204" pitchFamily="34" charset="0"/>
              </a:rPr>
              <a:t>, 2024, pp. 101-108,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4"/>
              </a:rPr>
              <a:t>10.1109/ISC2405687.2024.10568710</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E. </a:t>
            </a:r>
            <a:r>
              <a:rPr kumimoji="0" lang="en-US" altLang="en-US" sz="2000" b="1" i="0" u="none" strike="noStrike" cap="none" normalizeH="0" baseline="0" dirty="0" err="1">
                <a:ln>
                  <a:noFill/>
                </a:ln>
                <a:solidFill>
                  <a:schemeClr val="tx1"/>
                </a:solidFill>
                <a:effectLst/>
                <a:latin typeface="Arial" panose="020B0604020202020204" pitchFamily="34" charset="0"/>
              </a:rPr>
              <a:t>Maimaitijiang</a:t>
            </a:r>
            <a:r>
              <a:rPr kumimoji="0" lang="en-US" altLang="en-US" sz="2000" b="1" i="0" u="none" strike="noStrike" cap="none" normalizeH="0" baseline="0" dirty="0">
                <a:ln>
                  <a:noFill/>
                </a:ln>
                <a:solidFill>
                  <a:schemeClr val="tx1"/>
                </a:solidFill>
                <a:effectLst/>
                <a:latin typeface="Arial" panose="020B0604020202020204" pitchFamily="34" charset="0"/>
              </a:rPr>
              <a:t>, T. Wali, A. </a:t>
            </a:r>
            <a:r>
              <a:rPr kumimoji="0" lang="en-US" altLang="en-US" sz="2000" b="1" i="0" u="none" strike="noStrike" cap="none" normalizeH="0" baseline="0" dirty="0" err="1">
                <a:ln>
                  <a:noFill/>
                </a:ln>
                <a:solidFill>
                  <a:schemeClr val="tx1"/>
                </a:solidFill>
                <a:effectLst/>
                <a:latin typeface="Arial" panose="020B0604020202020204" pitchFamily="34" charset="0"/>
              </a:rPr>
              <a:t>Bolatbekov</a:t>
            </a:r>
            <a:r>
              <a:rPr kumimoji="0" lang="en-US" altLang="en-US" sz="2000" b="1" i="0" u="none" strike="noStrike" cap="none" normalizeH="0" baseline="0" dirty="0">
                <a:ln>
                  <a:noFill/>
                </a:ln>
                <a:solidFill>
                  <a:schemeClr val="tx1"/>
                </a:solidFill>
                <a:effectLst/>
                <a:latin typeface="Arial" panose="020B0604020202020204" pitchFamily="34" charset="0"/>
              </a:rPr>
              <a:t>, and D. Salman,</a:t>
            </a:r>
            <a:r>
              <a:rPr kumimoji="0" lang="en-US" altLang="en-US" sz="2000" b="0" i="0" u="none" strike="noStrike" cap="none" normalizeH="0" baseline="0" dirty="0">
                <a:ln>
                  <a:noFill/>
                </a:ln>
                <a:solidFill>
                  <a:schemeClr val="tx1"/>
                </a:solidFill>
                <a:effectLst/>
                <a:latin typeface="Arial" panose="020B0604020202020204" pitchFamily="34" charset="0"/>
              </a:rPr>
              <a:t> "A Novel Recommender Framework with Chatbot to Stratify Heart Attack Risk," </a:t>
            </a:r>
            <a:r>
              <a:rPr kumimoji="0" lang="en-US" altLang="en-US" sz="2000" b="0" i="1" u="none" strike="noStrike" cap="none" normalizeH="0" baseline="0" dirty="0">
                <a:ln>
                  <a:noFill/>
                </a:ln>
                <a:solidFill>
                  <a:schemeClr val="tx1"/>
                </a:solidFill>
                <a:effectLst/>
                <a:latin typeface="Arial" panose="020B0604020202020204" pitchFamily="34" charset="0"/>
              </a:rPr>
              <a:t>Discover AI</a:t>
            </a:r>
            <a:r>
              <a:rPr kumimoji="0" lang="en-US" altLang="en-US" sz="2000" b="0" i="0" u="none" strike="noStrike" cap="none" normalizeH="0" baseline="0" dirty="0">
                <a:ln>
                  <a:noFill/>
                </a:ln>
                <a:solidFill>
                  <a:schemeClr val="tx1"/>
                </a:solidFill>
                <a:effectLst/>
                <a:latin typeface="Arial" panose="020B0604020202020204" pitchFamily="34" charset="0"/>
              </a:rPr>
              <a:t>, vol. 5, no. 2, 2024,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5"/>
              </a:rPr>
              <a:t>10.1007/s44337-024-00174-9</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B. S. Rajeshwari, Y. Vinay, and T. A. Kumar,</a:t>
            </a:r>
            <a:r>
              <a:rPr kumimoji="0" lang="en-US" altLang="en-US" sz="2000" b="0" i="0" u="none" strike="noStrike" cap="none" normalizeH="0" baseline="0" dirty="0">
                <a:ln>
                  <a:noFill/>
                </a:ln>
                <a:solidFill>
                  <a:schemeClr val="tx1"/>
                </a:solidFill>
                <a:effectLst/>
                <a:latin typeface="Arial" panose="020B0604020202020204" pitchFamily="34" charset="0"/>
              </a:rPr>
              <a:t> "Emergency Response Optimization System with Dynamic Traffic Signal Control: (Life Saver)," </a:t>
            </a:r>
            <a:r>
              <a:rPr kumimoji="0" lang="en-US" altLang="en-US" sz="2000" b="0" i="1" u="none" strike="noStrike" cap="none" normalizeH="0" baseline="0" dirty="0">
                <a:ln>
                  <a:noFill/>
                </a:ln>
                <a:solidFill>
                  <a:schemeClr val="tx1"/>
                </a:solidFill>
                <a:effectLst/>
                <a:latin typeface="Arial" panose="020B0604020202020204" pitchFamily="34" charset="0"/>
              </a:rPr>
              <a:t>2024 IEEE Intelligent Transportation Systems Conference (ITSC)</a:t>
            </a:r>
            <a:r>
              <a:rPr kumimoji="0" lang="en-US" altLang="en-US" sz="2000" b="0" i="0" u="none" strike="noStrike" cap="none" normalizeH="0" baseline="0" dirty="0">
                <a:ln>
                  <a:noFill/>
                </a:ln>
                <a:solidFill>
                  <a:schemeClr val="tx1"/>
                </a:solidFill>
                <a:effectLst/>
                <a:latin typeface="Arial" panose="020B0604020202020204" pitchFamily="34" charset="0"/>
              </a:rPr>
              <a:t>, 2024, pp. 350-357,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6"/>
              </a:rPr>
              <a:t>10.1109/ITSC.2024.10696762</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57094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FC3DA-99F0-B5AB-11D1-324E8C1F50CD}"/>
              </a:ext>
            </a:extLst>
          </p:cNvPr>
          <p:cNvSpPr>
            <a:spLocks noGrp="1"/>
          </p:cNvSpPr>
          <p:nvPr>
            <p:ph type="title"/>
          </p:nvPr>
        </p:nvSpPr>
        <p:spPr>
          <a:xfrm flipH="1" flipV="1">
            <a:off x="11353799" y="89210"/>
            <a:ext cx="633761" cy="275915"/>
          </a:xfrm>
        </p:spPr>
        <p:txBody>
          <a:bodyPr>
            <a:normAutofit fontScale="90000"/>
          </a:bodyPr>
          <a:lstStyle/>
          <a:p>
            <a:r>
              <a:rPr lang="en-IN" dirty="0"/>
              <a:t> </a:t>
            </a:r>
          </a:p>
        </p:txBody>
      </p:sp>
      <p:sp>
        <p:nvSpPr>
          <p:cNvPr id="4" name="Rectangle 1">
            <a:extLst>
              <a:ext uri="{FF2B5EF4-FFF2-40B4-BE49-F238E27FC236}">
                <a16:creationId xmlns:a16="http://schemas.microsoft.com/office/drawing/2014/main" id="{B31F874C-71E9-20F5-6BBF-6C7C545B552A}"/>
              </a:ext>
            </a:extLst>
          </p:cNvPr>
          <p:cNvSpPr>
            <a:spLocks noGrp="1" noChangeArrowheads="1"/>
          </p:cNvSpPr>
          <p:nvPr>
            <p:ph idx="1"/>
          </p:nvPr>
        </p:nvSpPr>
        <p:spPr bwMode="auto">
          <a:xfrm>
            <a:off x="550127" y="73279"/>
            <a:ext cx="996042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S. </a:t>
            </a:r>
            <a:r>
              <a:rPr kumimoji="0" lang="en-US" altLang="en-US" sz="2000" b="1" i="0" u="none" strike="noStrike" cap="none" normalizeH="0" baseline="0" dirty="0" err="1">
                <a:ln>
                  <a:noFill/>
                </a:ln>
                <a:solidFill>
                  <a:schemeClr val="tx1"/>
                </a:solidFill>
                <a:effectLst/>
                <a:latin typeface="Arial" panose="020B0604020202020204" pitchFamily="34" charset="0"/>
              </a:rPr>
              <a:t>Luthfiyah</a:t>
            </a:r>
            <a:r>
              <a:rPr kumimoji="0" lang="en-US" altLang="en-US" sz="2000" b="1" i="0" u="none" strike="noStrike" cap="none" normalizeH="0" baseline="0" dirty="0">
                <a:ln>
                  <a:noFill/>
                </a:ln>
                <a:solidFill>
                  <a:schemeClr val="tx1"/>
                </a:solidFill>
                <a:effectLst/>
                <a:latin typeface="Arial" panose="020B0604020202020204" pitchFamily="34" charset="0"/>
              </a:rPr>
              <a:t>, T. </a:t>
            </a:r>
            <a:r>
              <a:rPr kumimoji="0" lang="en-US" altLang="en-US" sz="2000" b="1" i="0" u="none" strike="noStrike" cap="none" normalizeH="0" baseline="0" dirty="0" err="1">
                <a:ln>
                  <a:noFill/>
                </a:ln>
                <a:solidFill>
                  <a:schemeClr val="tx1"/>
                </a:solidFill>
                <a:effectLst/>
                <a:latin typeface="Arial" panose="020B0604020202020204" pitchFamily="34" charset="0"/>
              </a:rPr>
              <a:t>Triwiyanto</a:t>
            </a:r>
            <a:r>
              <a:rPr kumimoji="0" lang="en-US" altLang="en-US" sz="2000" b="1" i="0" u="none" strike="noStrike" cap="none" normalizeH="0" baseline="0" dirty="0">
                <a:ln>
                  <a:noFill/>
                </a:ln>
                <a:solidFill>
                  <a:schemeClr val="tx1"/>
                </a:solidFill>
                <a:effectLst/>
                <a:latin typeface="Arial" panose="020B0604020202020204" pitchFamily="34" charset="0"/>
              </a:rPr>
              <a:t>, and M. </a:t>
            </a:r>
            <a:r>
              <a:rPr kumimoji="0" lang="en-US" altLang="en-US" sz="2000" b="1" i="0" u="none" strike="noStrike" cap="none" normalizeH="0" baseline="0" dirty="0" err="1">
                <a:ln>
                  <a:noFill/>
                </a:ln>
                <a:solidFill>
                  <a:schemeClr val="tx1"/>
                </a:solidFill>
                <a:effectLst/>
                <a:latin typeface="Arial" panose="020B0604020202020204" pitchFamily="34" charset="0"/>
              </a:rPr>
              <a:t>Ismath</a:t>
            </a:r>
            <a:r>
              <a:rPr kumimoji="0" lang="en-US" altLang="en-US" sz="2000" b="1"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"Traffic Patterns and Emergency Medical Services Prenotification Transport Estimates in Trauma Activations," </a:t>
            </a:r>
            <a:r>
              <a:rPr kumimoji="0" lang="en-US" altLang="en-US" sz="2000" b="0" i="1" u="none" strike="noStrike" cap="none" normalizeH="0" baseline="0" dirty="0">
                <a:ln>
                  <a:noFill/>
                </a:ln>
                <a:solidFill>
                  <a:schemeClr val="tx1"/>
                </a:solidFill>
                <a:effectLst/>
                <a:latin typeface="Arial" panose="020B0604020202020204" pitchFamily="34" charset="0"/>
              </a:rPr>
              <a:t>Open Access Emergency Medicine</a:t>
            </a:r>
            <a:r>
              <a:rPr kumimoji="0" lang="en-US" altLang="en-US" sz="2000" b="0" i="0" u="none" strike="noStrike" cap="none" normalizeH="0" baseline="0" dirty="0">
                <a:ln>
                  <a:noFill/>
                </a:ln>
                <a:solidFill>
                  <a:schemeClr val="tx1"/>
                </a:solidFill>
                <a:effectLst/>
                <a:latin typeface="Arial" panose="020B0604020202020204" pitchFamily="34" charset="0"/>
              </a:rPr>
              <a:t>, vol. 17, 2025, pp. 201-215,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10.2147/OAEM.S502924.</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6"/>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000" b="1" i="0" u="none" strike="noStrike" cap="none" normalizeH="0" baseline="0" dirty="0">
                <a:ln>
                  <a:noFill/>
                </a:ln>
                <a:solidFill>
                  <a:schemeClr val="tx1"/>
                </a:solidFill>
                <a:effectLst/>
                <a:latin typeface="Arial" panose="020B0604020202020204" pitchFamily="34" charset="0"/>
              </a:rPr>
              <a:t>J. Ren and J. Hancock,</a:t>
            </a:r>
            <a:r>
              <a:rPr kumimoji="0" lang="en-US" altLang="en-US" sz="2000" b="0" i="0" u="none" strike="noStrike" cap="none" normalizeH="0" baseline="0" dirty="0">
                <a:ln>
                  <a:noFill/>
                </a:ln>
                <a:solidFill>
                  <a:schemeClr val="tx1"/>
                </a:solidFill>
                <a:effectLst/>
                <a:latin typeface="Arial" panose="020B0604020202020204" pitchFamily="34" charset="0"/>
              </a:rPr>
              <a:t> "Accurate Traffic State Prediction with Deep Learning: Analyzing Statistical Aides for Identifying Anomalous Traffic Trends," </a:t>
            </a:r>
            <a:r>
              <a:rPr kumimoji="0" lang="en-US" altLang="en-US" sz="2000" b="0" i="1" u="none" strike="noStrike" cap="none" normalizeH="0" baseline="0" dirty="0">
                <a:ln>
                  <a:noFill/>
                </a:ln>
                <a:solidFill>
                  <a:schemeClr val="tx1"/>
                </a:solidFill>
                <a:effectLst/>
                <a:latin typeface="Arial" panose="020B0604020202020204" pitchFamily="34" charset="0"/>
              </a:rPr>
              <a:t>2024 IEEE International Conference on Data Science (ICDS)</a:t>
            </a:r>
            <a:r>
              <a:rPr kumimoji="0" lang="en-US" altLang="en-US" sz="2000" b="0" i="0" u="none" strike="noStrike" cap="none" normalizeH="0" baseline="0" dirty="0">
                <a:ln>
                  <a:noFill/>
                </a:ln>
                <a:solidFill>
                  <a:schemeClr val="tx1"/>
                </a:solidFill>
                <a:effectLst/>
                <a:latin typeface="Arial" panose="020B0604020202020204" pitchFamily="34" charset="0"/>
              </a:rPr>
              <a:t>, 2024, pp. 78-85,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2"/>
              </a:rPr>
              <a:t>10.1109/ICDS.2024.10763550</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None/>
              <a:tabLst/>
            </a:pPr>
            <a:endParaRPr lang="en-US" altLang="en-US" sz="20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A9B3AC0-D503-624B-DBD5-73D4185018C6}"/>
              </a:ext>
            </a:extLst>
          </p:cNvPr>
          <p:cNvSpPr>
            <a:spLocks noChangeArrowheads="1"/>
          </p:cNvSpPr>
          <p:nvPr/>
        </p:nvSpPr>
        <p:spPr bwMode="auto">
          <a:xfrm>
            <a:off x="550127" y="2885036"/>
            <a:ext cx="1015053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8"/>
              <a:tabLst/>
            </a:pPr>
            <a:r>
              <a:rPr kumimoji="0" lang="en-US" altLang="en-US" sz="2000" b="1" i="0" u="none" strike="noStrike" cap="none" normalizeH="0" baseline="0" dirty="0">
                <a:ln>
                  <a:noFill/>
                </a:ln>
                <a:solidFill>
                  <a:schemeClr val="tx1"/>
                </a:solidFill>
                <a:effectLst/>
                <a:latin typeface="Arial" panose="020B0604020202020204" pitchFamily="34" charset="0"/>
              </a:rPr>
              <a:t>M. A. Raza, Y. Z. </a:t>
            </a:r>
            <a:r>
              <a:rPr kumimoji="0" lang="en-US" altLang="en-US" sz="2000" b="1" i="0" u="none" strike="noStrike" cap="none" normalizeH="0" baseline="0" dirty="0" err="1">
                <a:ln>
                  <a:noFill/>
                </a:ln>
                <a:solidFill>
                  <a:schemeClr val="tx1"/>
                </a:solidFill>
                <a:effectLst/>
                <a:latin typeface="Arial" panose="020B0604020202020204" pitchFamily="34" charset="0"/>
              </a:rPr>
              <a:t>Alharthi</a:t>
            </a:r>
            <a:r>
              <a:rPr kumimoji="0" lang="en-US" altLang="en-US" sz="2000" b="1" i="0" u="none" strike="noStrike" cap="none" normalizeH="0" baseline="0" dirty="0">
                <a:ln>
                  <a:noFill/>
                </a:ln>
                <a:solidFill>
                  <a:schemeClr val="tx1"/>
                </a:solidFill>
                <a:effectLst/>
                <a:latin typeface="Arial" panose="020B0604020202020204" pitchFamily="34" charset="0"/>
              </a:rPr>
              <a:t>, and G. Abbas,</a:t>
            </a:r>
            <a:r>
              <a:rPr kumimoji="0" lang="en-US" altLang="en-US" sz="2000" b="0" i="0" u="none" strike="noStrike" cap="none" normalizeH="0" baseline="0" dirty="0">
                <a:ln>
                  <a:noFill/>
                </a:ln>
                <a:solidFill>
                  <a:schemeClr val="tx1"/>
                </a:solidFill>
                <a:effectLst/>
                <a:latin typeface="Arial" panose="020B0604020202020204" pitchFamily="34" charset="0"/>
              </a:rPr>
              <a:t> "Visual Detection of Traffic Incident through Automatic Monitoring of Vehicle Activities," </a:t>
            </a:r>
            <a:r>
              <a:rPr kumimoji="0" lang="en-US" altLang="en-US" sz="2000" b="0" i="1" u="none" strike="noStrike" cap="none" normalizeH="0" baseline="0" dirty="0">
                <a:ln>
                  <a:noFill/>
                </a:ln>
                <a:solidFill>
                  <a:schemeClr val="tx1"/>
                </a:solidFill>
                <a:effectLst/>
                <a:latin typeface="Arial" panose="020B0604020202020204" pitchFamily="34" charset="0"/>
              </a:rPr>
              <a:t>World Electric Vehicle Journal</a:t>
            </a:r>
            <a:r>
              <a:rPr kumimoji="0" lang="en-US" altLang="en-US" sz="2000" b="0" i="0" u="none" strike="noStrike" cap="none" normalizeH="0" baseline="0" dirty="0">
                <a:ln>
                  <a:noFill/>
                </a:ln>
                <a:solidFill>
                  <a:schemeClr val="tx1"/>
                </a:solidFill>
                <a:effectLst/>
                <a:latin typeface="Arial" panose="020B0604020202020204" pitchFamily="34" charset="0"/>
              </a:rPr>
              <a:t>, vol. 15, no. 9, 2024,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10.3390/wevj15090382.</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8"/>
              <a:tabLst/>
            </a:pPr>
            <a:r>
              <a:rPr kumimoji="0" lang="en-US" altLang="en-US" sz="2000" b="1" i="0" u="none" strike="noStrike" cap="none" normalizeH="0" baseline="0" dirty="0">
                <a:ln>
                  <a:noFill/>
                </a:ln>
                <a:solidFill>
                  <a:schemeClr val="tx1"/>
                </a:solidFill>
                <a:effectLst/>
                <a:latin typeface="Arial" panose="020B0604020202020204" pitchFamily="34" charset="0"/>
              </a:rPr>
              <a:t>P. Singh, A. Bansal, S. </a:t>
            </a:r>
            <a:r>
              <a:rPr kumimoji="0" lang="en-US" altLang="en-US" sz="2000" b="1" i="0" u="none" strike="noStrike" cap="none" normalizeH="0" baseline="0" dirty="0" err="1">
                <a:ln>
                  <a:noFill/>
                </a:ln>
                <a:solidFill>
                  <a:schemeClr val="tx1"/>
                </a:solidFill>
                <a:effectLst/>
                <a:latin typeface="Arial" panose="020B0604020202020204" pitchFamily="34" charset="0"/>
              </a:rPr>
              <a:t>Porwal</a:t>
            </a:r>
            <a:r>
              <a:rPr kumimoji="0" lang="en-US" altLang="en-US" sz="2000" b="1" i="0" u="none" strike="noStrike" cap="none" normalizeH="0" baseline="0" dirty="0">
                <a:ln>
                  <a:noFill/>
                </a:ln>
                <a:solidFill>
                  <a:schemeClr val="tx1"/>
                </a:solidFill>
                <a:effectLst/>
                <a:latin typeface="Arial" panose="020B0604020202020204" pitchFamily="34" charset="0"/>
              </a:rPr>
              <a:t>, and M. Malik,</a:t>
            </a:r>
            <a:r>
              <a:rPr kumimoji="0" lang="en-US" altLang="en-US" sz="2000" b="0" i="0" u="none" strike="noStrike" cap="none" normalizeH="0" baseline="0" dirty="0">
                <a:ln>
                  <a:noFill/>
                </a:ln>
                <a:solidFill>
                  <a:schemeClr val="tx1"/>
                </a:solidFill>
                <a:effectLst/>
                <a:latin typeface="Arial" panose="020B0604020202020204" pitchFamily="34" charset="0"/>
              </a:rPr>
              <a:t> "Identification of Collided Vehicles in Indian Traffic Accidents using Hierarchical Deep Learning Framework," </a:t>
            </a:r>
            <a:r>
              <a:rPr kumimoji="0" lang="en-US" altLang="en-US" sz="2000" b="0" i="1" u="none" strike="noStrike" cap="none" normalizeH="0" baseline="0" dirty="0">
                <a:ln>
                  <a:noFill/>
                </a:ln>
                <a:solidFill>
                  <a:schemeClr val="tx1"/>
                </a:solidFill>
                <a:effectLst/>
                <a:latin typeface="Arial" panose="020B0604020202020204" pitchFamily="34" charset="0"/>
              </a:rPr>
              <a:t>Research Square</a:t>
            </a:r>
            <a:r>
              <a:rPr kumimoji="0" lang="en-US" altLang="en-US" sz="2000" b="0" i="0" u="none" strike="noStrike" cap="none" normalizeH="0" baseline="0" dirty="0">
                <a:ln>
                  <a:noFill/>
                </a:ln>
                <a:solidFill>
                  <a:schemeClr val="tx1"/>
                </a:solidFill>
                <a:effectLst/>
                <a:latin typeface="Arial" panose="020B0604020202020204" pitchFamily="34" charset="0"/>
              </a:rPr>
              <a:t>, 2024,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10.21203/rs.3.rs-5664146/v1.</a:t>
            </a: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8"/>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457200" marR="0" lvl="0" indent="-457200" algn="just" defTabSz="914400" rtl="0" eaLnBrk="0" fontAlgn="base" latinLnBrk="0" hangingPunct="0">
              <a:lnSpc>
                <a:spcPct val="100000"/>
              </a:lnSpc>
              <a:spcBef>
                <a:spcPct val="0"/>
              </a:spcBef>
              <a:spcAft>
                <a:spcPct val="0"/>
              </a:spcAft>
              <a:buClrTx/>
              <a:buSzTx/>
              <a:buFont typeface="+mj-lt"/>
              <a:buAutoNum type="arabicPeriod" startAt="8"/>
              <a:tabLst/>
            </a:pPr>
            <a:r>
              <a:rPr kumimoji="0" lang="en-US" altLang="en-US" sz="2000" b="1" i="0" u="none" strike="noStrike" cap="none" normalizeH="0" baseline="0" dirty="0">
                <a:ln>
                  <a:noFill/>
                </a:ln>
                <a:solidFill>
                  <a:schemeClr val="tx1"/>
                </a:solidFill>
                <a:effectLst/>
                <a:latin typeface="Arial" panose="020B0604020202020204" pitchFamily="34" charset="0"/>
              </a:rPr>
              <a:t>R. Mande, R. Mohammad, and S. S. </a:t>
            </a:r>
            <a:r>
              <a:rPr kumimoji="0" lang="en-US" altLang="en-US" sz="2000" b="1" i="0" u="none" strike="noStrike" cap="none" normalizeH="0" baseline="0" dirty="0" err="1">
                <a:ln>
                  <a:noFill/>
                </a:ln>
                <a:solidFill>
                  <a:schemeClr val="tx1"/>
                </a:solidFill>
                <a:effectLst/>
                <a:latin typeface="Arial" panose="020B0604020202020204" pitchFamily="34" charset="0"/>
              </a:rPr>
              <a:t>Potluru</a:t>
            </a:r>
            <a:r>
              <a:rPr kumimoji="0" lang="en-US" altLang="en-US" sz="2000" b="1"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"Road Anomaly Detection Utilizing </a:t>
            </a:r>
            <a:r>
              <a:rPr kumimoji="0" lang="en-US" altLang="en-US" sz="2000" b="0" i="0" u="none" strike="noStrike" cap="none" normalizeH="0" baseline="0" dirty="0" err="1">
                <a:ln>
                  <a:noFill/>
                </a:ln>
                <a:solidFill>
                  <a:schemeClr val="tx1"/>
                </a:solidFill>
                <a:effectLst/>
                <a:latin typeface="Arial" panose="020B0604020202020204" pitchFamily="34" charset="0"/>
              </a:rPr>
              <a:t>Swin</a:t>
            </a:r>
            <a:r>
              <a:rPr kumimoji="0" lang="en-US" altLang="en-US" sz="2000" b="0" i="0" u="none" strike="noStrike" cap="none" normalizeH="0" baseline="0" dirty="0">
                <a:ln>
                  <a:noFill/>
                </a:ln>
                <a:solidFill>
                  <a:schemeClr val="tx1"/>
                </a:solidFill>
                <a:effectLst/>
                <a:latin typeface="Arial" panose="020B0604020202020204" pitchFamily="34" charset="0"/>
              </a:rPr>
              <a:t> Transformer and Deep Convolutional Neural Networks with YOLOv8," </a:t>
            </a:r>
            <a:r>
              <a:rPr kumimoji="0" lang="en-US" altLang="en-US" sz="2000" b="0" i="1" u="none" strike="noStrike" cap="none" normalizeH="0" baseline="0" dirty="0">
                <a:ln>
                  <a:noFill/>
                </a:ln>
                <a:solidFill>
                  <a:schemeClr val="tx1"/>
                </a:solidFill>
                <a:effectLst/>
                <a:latin typeface="Arial" panose="020B0604020202020204" pitchFamily="34" charset="0"/>
              </a:rPr>
              <a:t>Lecture Notes in Computer Science</a:t>
            </a:r>
            <a:r>
              <a:rPr kumimoji="0" lang="en-US" altLang="en-US" sz="2000" b="0" i="0" u="none" strike="noStrike" cap="none" normalizeH="0" baseline="0" dirty="0">
                <a:ln>
                  <a:noFill/>
                </a:ln>
                <a:solidFill>
                  <a:schemeClr val="tx1"/>
                </a:solidFill>
                <a:effectLst/>
                <a:latin typeface="Arial" panose="020B0604020202020204" pitchFamily="34" charset="0"/>
              </a:rPr>
              <a:t>, vol. 142, 2024, pp. 210-220, </a:t>
            </a:r>
            <a:r>
              <a:rPr kumimoji="0" lang="en-US" altLang="en-US" sz="2000" b="0" i="0" u="none" strike="noStrike" cap="none" normalizeH="0" baseline="0" dirty="0" err="1">
                <a:ln>
                  <a:noFill/>
                </a:ln>
                <a:solidFill>
                  <a:schemeClr val="tx1"/>
                </a:solidFill>
                <a:effectLst/>
                <a:latin typeface="Arial" panose="020B0604020202020204" pitchFamily="34" charset="0"/>
              </a:rPr>
              <a:t>doi</a:t>
            </a:r>
            <a:r>
              <a:rPr kumimoji="0" lang="en-US" altLang="en-US" sz="2000" b="0"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hlinkClick r:id="rId3"/>
              </a:rPr>
              <a:t>10.1007/978-981-97-6992-6_28</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startAt="8"/>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390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15017-B75D-3A51-7BFD-3A84F893371D}"/>
              </a:ext>
            </a:extLst>
          </p:cNvPr>
          <p:cNvSpPr>
            <a:spLocks noGrp="1"/>
          </p:cNvSpPr>
          <p:nvPr>
            <p:ph type="title"/>
          </p:nvPr>
        </p:nvSpPr>
        <p:spPr>
          <a:xfrm flipH="1">
            <a:off x="11353799" y="365126"/>
            <a:ext cx="348343" cy="146504"/>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A2F2C8CF-25F4-9460-C5C7-6065D1DF674A}"/>
              </a:ext>
            </a:extLst>
          </p:cNvPr>
          <p:cNvSpPr>
            <a:spLocks noGrp="1"/>
          </p:cNvSpPr>
          <p:nvPr>
            <p:ph idx="1"/>
          </p:nvPr>
        </p:nvSpPr>
        <p:spPr>
          <a:xfrm>
            <a:off x="838200" y="293008"/>
            <a:ext cx="10515600" cy="5883955"/>
          </a:xfrm>
        </p:spPr>
        <p:txBody>
          <a:bodyPr>
            <a:normAutofit/>
          </a:bodyPr>
          <a:lstStyle/>
          <a:p>
            <a:pPr marL="514350" indent="-514350" algn="just">
              <a:buFont typeface="+mj-lt"/>
              <a:buAutoNum type="arabicPeriod" startAt="11"/>
            </a:pPr>
            <a:r>
              <a:rPr lang="en-IN" b="1" dirty="0"/>
              <a:t>N. Hernández-Díaz, Y. C. </a:t>
            </a:r>
            <a:r>
              <a:rPr lang="en-IN" b="1" dirty="0" err="1"/>
              <a:t>Peñaloza</a:t>
            </a:r>
            <a:r>
              <a:rPr lang="en-IN" b="1" dirty="0"/>
              <a:t>, and Y. Y. Rios,</a:t>
            </a:r>
            <a:r>
              <a:rPr lang="en-IN" dirty="0"/>
              <a:t> "A Computer Vision System for Detecting Motorcycle Violations in Pedestrian Zones," </a:t>
            </a:r>
            <a:r>
              <a:rPr lang="en-IN" i="1" dirty="0"/>
              <a:t>Multimedia Tools and Applications</a:t>
            </a:r>
            <a:r>
              <a:rPr lang="en-IN" dirty="0"/>
              <a:t>, vol. 83, no. 4, 2024, pp. 3021-3038, </a:t>
            </a:r>
            <a:r>
              <a:rPr lang="en-IN" dirty="0" err="1"/>
              <a:t>doi</a:t>
            </a:r>
            <a:r>
              <a:rPr lang="en-IN" dirty="0"/>
              <a:t>: </a:t>
            </a:r>
            <a:r>
              <a:rPr lang="en-IN" dirty="0">
                <a:hlinkClick r:id="rId2"/>
              </a:rPr>
              <a:t>10.1007/s11042-024-19356-9</a:t>
            </a:r>
            <a:r>
              <a:rPr lang="en-IN" dirty="0"/>
              <a:t>.</a:t>
            </a:r>
          </a:p>
          <a:p>
            <a:pPr marL="514350" indent="-514350" algn="just">
              <a:buFont typeface="+mj-lt"/>
              <a:buAutoNum type="arabicPeriod" startAt="11"/>
            </a:pPr>
            <a:r>
              <a:rPr lang="en-IN" b="1" dirty="0"/>
              <a:t>N. Vijayan, S. Pandey, and R. M. Pramila,</a:t>
            </a:r>
            <a:r>
              <a:rPr lang="en-IN" dirty="0"/>
              <a:t> "Collision Detection and Prevention for Automobiles Using Machine Learning," </a:t>
            </a:r>
            <a:r>
              <a:rPr lang="en-IN" i="1" dirty="0"/>
              <a:t>2024 IEEE International Conference on AI and Automotive Safety</a:t>
            </a:r>
            <a:r>
              <a:rPr lang="en-IN" dirty="0"/>
              <a:t>, 2024, pp. 189-195, </a:t>
            </a:r>
            <a:r>
              <a:rPr lang="en-IN" dirty="0" err="1"/>
              <a:t>doi</a:t>
            </a:r>
            <a:r>
              <a:rPr lang="en-IN" dirty="0"/>
              <a:t>: </a:t>
            </a:r>
            <a:r>
              <a:rPr lang="en-IN" dirty="0">
                <a:hlinkClick r:id="rId3"/>
              </a:rPr>
              <a:t>10.1109/AIAUTO.2024.10545080</a:t>
            </a:r>
            <a:r>
              <a:rPr lang="en-IN" dirty="0"/>
              <a:t>.</a:t>
            </a:r>
          </a:p>
          <a:p>
            <a:pPr marL="514350" indent="-514350" algn="just">
              <a:buFont typeface="+mj-lt"/>
              <a:buAutoNum type="arabicPeriod" startAt="11"/>
            </a:pPr>
            <a:r>
              <a:rPr lang="en-IN" b="1" dirty="0"/>
              <a:t>A. Inbavalli and T. </a:t>
            </a:r>
            <a:r>
              <a:rPr lang="en-IN" b="1" dirty="0" err="1"/>
              <a:t>Jarshini</a:t>
            </a:r>
            <a:r>
              <a:rPr lang="en-IN" b="1" dirty="0"/>
              <a:t>,</a:t>
            </a:r>
            <a:r>
              <a:rPr lang="en-IN" dirty="0"/>
              <a:t> "Efficient Aggressive </a:t>
            </a:r>
            <a:r>
              <a:rPr lang="en-IN" dirty="0" err="1"/>
              <a:t>Behavior</a:t>
            </a:r>
            <a:r>
              <a:rPr lang="en-IN" dirty="0"/>
              <a:t> Detection and Alert System Employing Deep Learning Techniques," </a:t>
            </a:r>
            <a:r>
              <a:rPr lang="en-IN" i="1" dirty="0"/>
              <a:t>2024 IEEE International Conference on Smart Technologies (ICST)</a:t>
            </a:r>
            <a:r>
              <a:rPr lang="en-IN" dirty="0"/>
              <a:t>, 2024, pp. 60-67, </a:t>
            </a:r>
            <a:r>
              <a:rPr lang="en-IN" dirty="0" err="1"/>
              <a:t>doi</a:t>
            </a:r>
            <a:r>
              <a:rPr lang="en-IN" dirty="0"/>
              <a:t>: </a:t>
            </a:r>
            <a:r>
              <a:rPr lang="en-IN" dirty="0">
                <a:hlinkClick r:id="rId4"/>
              </a:rPr>
              <a:t>10.1109/ICST.2024.10486157</a:t>
            </a:r>
            <a:r>
              <a:rPr lang="en-IN" dirty="0"/>
              <a:t>.</a:t>
            </a:r>
          </a:p>
          <a:p>
            <a:pPr marL="514350" indent="-514350" algn="just">
              <a:buFont typeface="+mj-lt"/>
              <a:buAutoNum type="arabicPeriod" startAt="11"/>
            </a:pPr>
            <a:r>
              <a:rPr lang="en-IN" b="1" dirty="0"/>
              <a:t>S. Rahman, J. H. Rony, J. Uddin, and M. A. Samad,</a:t>
            </a:r>
            <a:r>
              <a:rPr lang="en-IN" dirty="0"/>
              <a:t> "Real-Time Obstacle Detection with YOLOv8 in a WSN Using UAV Aerial Photography," </a:t>
            </a:r>
            <a:r>
              <a:rPr lang="en-IN" i="1" dirty="0"/>
              <a:t>Journal of Imaging</a:t>
            </a:r>
            <a:r>
              <a:rPr lang="en-IN" dirty="0"/>
              <a:t>, vol. 9, no. 10, 2023, </a:t>
            </a:r>
            <a:r>
              <a:rPr lang="en-IN" dirty="0" err="1"/>
              <a:t>doi</a:t>
            </a:r>
            <a:r>
              <a:rPr lang="en-IN" dirty="0"/>
              <a:t>: 10.3390/jimaging9100216.</a:t>
            </a:r>
          </a:p>
          <a:p>
            <a:pPr marL="514350" indent="-514350" algn="just">
              <a:buFont typeface="+mj-lt"/>
              <a:buAutoNum type="arabicPeriod" startAt="11"/>
            </a:pPr>
            <a:r>
              <a:rPr lang="en-IN" b="1" dirty="0"/>
              <a:t>A. </a:t>
            </a:r>
            <a:r>
              <a:rPr lang="en-IN" b="1" dirty="0" err="1"/>
              <a:t>Sugiharto</a:t>
            </a:r>
            <a:r>
              <a:rPr lang="en-IN" b="1" dirty="0"/>
              <a:t> and R. </a:t>
            </a:r>
            <a:r>
              <a:rPr lang="en-IN" b="1" dirty="0" err="1"/>
              <a:t>Kusumaningrum</a:t>
            </a:r>
            <a:r>
              <a:rPr lang="en-IN" b="1" dirty="0"/>
              <a:t>,</a:t>
            </a:r>
            <a:r>
              <a:rPr lang="en-IN" dirty="0"/>
              <a:t> "Automated Detection of Driver and Passenger Without Seat Belt using YOLOv8," </a:t>
            </a:r>
            <a:r>
              <a:rPr lang="en-IN" i="1" dirty="0"/>
              <a:t>Journal of Transportation Safety &amp; Security</a:t>
            </a:r>
            <a:r>
              <a:rPr lang="en-IN" dirty="0"/>
              <a:t>, vol. 12, no. 4, 2023, pp. 542-555, </a:t>
            </a:r>
            <a:r>
              <a:rPr lang="en-IN" dirty="0" err="1"/>
              <a:t>doi</a:t>
            </a:r>
            <a:r>
              <a:rPr lang="en-IN" dirty="0"/>
              <a:t>: 10.1080/2158107X.2023.174053688.</a:t>
            </a:r>
          </a:p>
          <a:p>
            <a:pPr marL="514350" indent="-514350" algn="just">
              <a:buFont typeface="+mj-lt"/>
              <a:buAutoNum type="arabicPeriod" startAt="11"/>
            </a:pPr>
            <a:endParaRPr lang="en-IN" dirty="0"/>
          </a:p>
        </p:txBody>
      </p:sp>
    </p:spTree>
    <p:extLst>
      <p:ext uri="{BB962C8B-B14F-4D97-AF65-F5344CB8AC3E}">
        <p14:creationId xmlns:p14="http://schemas.microsoft.com/office/powerpoint/2010/main" val="3968794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7636286" y="985341"/>
            <a:ext cx="2937809" cy="5746902"/>
          </a:xfrm>
          <a:prstGeom prst="rect">
            <a:avLst/>
          </a:prstGeom>
          <a:noFill/>
          <a:ln w="9525" cap="flat" cmpd="sng">
            <a:solidFill>
              <a:srgbClr val="92AAEA"/>
            </a:solidFill>
            <a:prstDash val="solid"/>
            <a:miter lim="800000"/>
            <a:headEnd type="none" w="sm" len="sm"/>
            <a:tailEnd type="none" w="sm" len="sm"/>
          </a:ln>
        </p:spPr>
        <p:txBody>
          <a:bodyPr spcFirstLastPara="1" wrap="square" lIns="65304" tIns="32643" rIns="65304" bIns="32643" anchor="t" anchorCtr="0">
            <a:spAutoFit/>
          </a:bodyPr>
          <a:lstStyle/>
          <a:p>
            <a:pPr marR="25126"/>
            <a:r>
              <a:rPr lang="en-US" sz="834" b="1" dirty="0">
                <a:solidFill>
                  <a:srgbClr val="0070C0"/>
                </a:solidFill>
                <a:latin typeface="Arial"/>
                <a:ea typeface="Arial"/>
                <a:cs typeface="Arial"/>
                <a:sym typeface="Arial"/>
              </a:rPr>
              <a:t>RESULTS</a:t>
            </a:r>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endParaRPr lang="en-IN" sz="750" b="1" dirty="0">
              <a:solidFill>
                <a:srgbClr val="0070C0"/>
              </a:solidFill>
              <a:latin typeface="Arial"/>
              <a:ea typeface="Arial"/>
              <a:cs typeface="Arial"/>
              <a:sym typeface="Arial"/>
            </a:endParaRPr>
          </a:p>
          <a:p>
            <a:endParaRPr lang="en-IN" sz="750" b="1" dirty="0">
              <a:solidFill>
                <a:srgbClr val="0070C0"/>
              </a:solidFill>
            </a:endParaRPr>
          </a:p>
          <a:p>
            <a:endParaRPr lang="en-IN" sz="750" b="1" dirty="0">
              <a:solidFill>
                <a:srgbClr val="0070C0"/>
              </a:solidFill>
              <a:latin typeface="Arial"/>
              <a:ea typeface="Arial"/>
              <a:cs typeface="Arial"/>
              <a:sym typeface="Arial"/>
            </a:endParaRPr>
          </a:p>
          <a:p>
            <a:endParaRPr lang="en-IN" sz="750" b="1" dirty="0">
              <a:solidFill>
                <a:srgbClr val="0070C0"/>
              </a:solidFill>
            </a:endParaRPr>
          </a:p>
          <a:p>
            <a:endParaRPr lang="en-IN" sz="750" b="1" dirty="0">
              <a:solidFill>
                <a:srgbClr val="0070C0"/>
              </a:solidFill>
              <a:latin typeface="Arial"/>
              <a:ea typeface="Arial"/>
              <a:cs typeface="Arial"/>
              <a:sym typeface="Arial"/>
            </a:endParaRPr>
          </a:p>
          <a:p>
            <a:endParaRPr lang="en-IN" sz="750" b="1" dirty="0">
              <a:solidFill>
                <a:srgbClr val="0070C0"/>
              </a:solidFill>
              <a:latin typeface="Arial"/>
              <a:ea typeface="Arial"/>
              <a:cs typeface="Arial"/>
              <a:sym typeface="Arial"/>
            </a:endParaRPr>
          </a:p>
          <a:p>
            <a:endParaRPr sz="750" b="1" dirty="0">
              <a:solidFill>
                <a:srgbClr val="0070C0"/>
              </a:solidFill>
              <a:latin typeface="Arial"/>
              <a:ea typeface="Arial"/>
              <a:cs typeface="Arial"/>
              <a:sym typeface="Arial"/>
            </a:endParaRPr>
          </a:p>
          <a:p>
            <a:pPr algn="ctr"/>
            <a:endParaRPr lang="en-IN" sz="750" dirty="0"/>
          </a:p>
          <a:p>
            <a:pPr algn="ctr"/>
            <a:endParaRPr lang="en-IN" sz="750" dirty="0"/>
          </a:p>
          <a:p>
            <a:pPr algn="ctr"/>
            <a:r>
              <a:rPr lang="en-IN" sz="750" dirty="0"/>
              <a:t>Optimal path provided by GNN</a:t>
            </a:r>
          </a:p>
          <a:p>
            <a:endParaRPr lang="en-US" sz="750" b="1" dirty="0">
              <a:solidFill>
                <a:srgbClr val="0070C0"/>
              </a:solidFill>
              <a:latin typeface="Arial"/>
              <a:ea typeface="Arial"/>
              <a:cs typeface="Arial"/>
              <a:sym typeface="Arial"/>
            </a:endParaRPr>
          </a:p>
          <a:p>
            <a:r>
              <a:rPr lang="en-US" sz="750" b="1" dirty="0">
                <a:solidFill>
                  <a:srgbClr val="0070C0"/>
                </a:solidFill>
                <a:latin typeface="Arial"/>
                <a:ea typeface="Arial"/>
                <a:cs typeface="Arial"/>
                <a:sym typeface="Arial"/>
              </a:rPr>
              <a:t>CONCLUSION</a:t>
            </a:r>
            <a:endParaRPr sz="1286" dirty="0"/>
          </a:p>
          <a:p>
            <a:endParaRPr sz="750" b="1" dirty="0">
              <a:solidFill>
                <a:srgbClr val="0070C0"/>
              </a:solidFill>
              <a:latin typeface="Arial"/>
              <a:ea typeface="Arial"/>
              <a:cs typeface="Arial"/>
              <a:sym typeface="Arial"/>
            </a:endParaRPr>
          </a:p>
          <a:p>
            <a:pPr marL="122467" indent="-122467" algn="just">
              <a:buFont typeface="Arial" panose="020B0604020202020204" pitchFamily="34" charset="0"/>
              <a:buChar char="•"/>
            </a:pPr>
            <a:r>
              <a:rPr lang="en-US" sz="750" dirty="0"/>
              <a:t>The system efficiently detects accidents using deep learning and optimizes emergency routing with GNNs.</a:t>
            </a:r>
          </a:p>
          <a:p>
            <a:pPr algn="just"/>
            <a:endParaRPr lang="en-US" sz="750" dirty="0"/>
          </a:p>
          <a:p>
            <a:pPr marL="122467" indent="-122467" algn="just">
              <a:buFont typeface="Arial" panose="020B0604020202020204" pitchFamily="34" charset="0"/>
              <a:buChar char="•"/>
            </a:pPr>
            <a:r>
              <a:rPr lang="en-US" sz="750" dirty="0"/>
              <a:t>With real-time alerts, interactive maps, and 93% detection accuracy, it improves urban emergency response and safety.</a:t>
            </a:r>
          </a:p>
          <a:p>
            <a:endParaRPr sz="750" b="1" dirty="0">
              <a:solidFill>
                <a:srgbClr val="0070C0"/>
              </a:solidFill>
              <a:latin typeface="Arial"/>
              <a:ea typeface="Arial"/>
              <a:cs typeface="Arial"/>
              <a:sym typeface="Arial"/>
            </a:endParaRPr>
          </a:p>
          <a:p>
            <a:r>
              <a:rPr lang="en-US" sz="750" b="1" dirty="0">
                <a:solidFill>
                  <a:srgbClr val="0070C0"/>
                </a:solidFill>
                <a:latin typeface="Arial"/>
                <a:ea typeface="Arial"/>
                <a:cs typeface="Arial"/>
                <a:sym typeface="Arial"/>
              </a:rPr>
              <a:t>CONTACT DETAILS</a:t>
            </a:r>
          </a:p>
          <a:p>
            <a:endParaRPr lang="en-US" sz="750" b="1" dirty="0">
              <a:solidFill>
                <a:srgbClr val="0070C0"/>
              </a:solidFill>
              <a:latin typeface="Arial"/>
              <a:ea typeface="Arial"/>
              <a:cs typeface="Arial"/>
              <a:sym typeface="Arial"/>
            </a:endParaRPr>
          </a:p>
          <a:p>
            <a:r>
              <a:rPr lang="en-US" sz="750" b="1" dirty="0">
                <a:solidFill>
                  <a:srgbClr val="0070C0"/>
                </a:solidFill>
              </a:rPr>
              <a:t>NAME                   MAIL ID                                           </a:t>
            </a:r>
            <a:r>
              <a:rPr lang="en-US" sz="750" b="1" dirty="0">
                <a:solidFill>
                  <a:srgbClr val="0070C0"/>
                </a:solidFill>
                <a:latin typeface="Arial"/>
                <a:ea typeface="Arial"/>
                <a:cs typeface="Arial"/>
                <a:sym typeface="Arial"/>
              </a:rPr>
              <a:t>MOBILE NO</a:t>
            </a:r>
          </a:p>
          <a:p>
            <a:r>
              <a:rPr lang="en-US" sz="643" dirty="0"/>
              <a:t>Ayush Kumar Singh  </a:t>
            </a:r>
            <a:r>
              <a:rPr lang="en-US" sz="643" dirty="0">
                <a:hlinkClick r:id="rId3">
                  <a:extLst>
                    <a:ext uri="{A12FA001-AC4F-418D-AE19-62706E023703}">
                      <ahyp:hlinkClr xmlns:ahyp="http://schemas.microsoft.com/office/drawing/2018/hyperlinkcolor" val="tx"/>
                    </a:ext>
                  </a:extLst>
                </a:hlinkClick>
              </a:rPr>
              <a:t>ayushkumar.singh2021@vitstudent.ac.in</a:t>
            </a:r>
            <a:r>
              <a:rPr lang="en-US" sz="643" dirty="0"/>
              <a:t>    9060100628</a:t>
            </a:r>
          </a:p>
          <a:p>
            <a:r>
              <a:rPr lang="en-US" sz="643" dirty="0">
                <a:latin typeface="Arial"/>
                <a:ea typeface="Arial"/>
                <a:cs typeface="Arial"/>
                <a:sym typeface="Arial"/>
              </a:rPr>
              <a:t>Sanchit Das              </a:t>
            </a:r>
            <a:r>
              <a:rPr lang="en-US" sz="643" dirty="0">
                <a:latin typeface="Arial"/>
                <a:ea typeface="Arial"/>
                <a:cs typeface="Arial"/>
                <a:sym typeface="Arial"/>
                <a:hlinkClick r:id="rId4">
                  <a:extLst>
                    <a:ext uri="{A12FA001-AC4F-418D-AE19-62706E023703}">
                      <ahyp:hlinkClr xmlns:ahyp="http://schemas.microsoft.com/office/drawing/2018/hyperlinkcolor" val="tx"/>
                    </a:ext>
                  </a:extLst>
                </a:hlinkClick>
              </a:rPr>
              <a:t>Sanchit.das2021@vitstudent.ac.in</a:t>
            </a:r>
            <a:r>
              <a:rPr lang="en-US" sz="643" dirty="0">
                <a:latin typeface="Arial"/>
                <a:ea typeface="Arial"/>
                <a:cs typeface="Arial"/>
                <a:sym typeface="Arial"/>
              </a:rPr>
              <a:t>               9205523904</a:t>
            </a:r>
          </a:p>
          <a:p>
            <a:r>
              <a:rPr lang="en-US" sz="643" dirty="0"/>
              <a:t>Nikhil </a:t>
            </a:r>
            <a:r>
              <a:rPr lang="en-US" sz="643" dirty="0" err="1"/>
              <a:t>Langade</a:t>
            </a:r>
            <a:r>
              <a:rPr lang="en-US" sz="643" dirty="0"/>
              <a:t>          </a:t>
            </a:r>
            <a:r>
              <a:rPr lang="en-US" sz="643" dirty="0">
                <a:hlinkClick r:id="rId5">
                  <a:extLst>
                    <a:ext uri="{A12FA001-AC4F-418D-AE19-62706E023703}">
                      <ahyp:hlinkClr xmlns:ahyp="http://schemas.microsoft.com/office/drawing/2018/hyperlinkcolor" val="tx"/>
                    </a:ext>
                  </a:extLst>
                </a:hlinkClick>
              </a:rPr>
              <a:t>nikhilnilam.langade2021@vitstudent.ac.in</a:t>
            </a:r>
            <a:r>
              <a:rPr lang="en-US" sz="643" dirty="0"/>
              <a:t>   8080841173</a:t>
            </a:r>
            <a:endParaRPr lang="en-US" sz="643" dirty="0">
              <a:latin typeface="Arial"/>
              <a:ea typeface="Arial"/>
              <a:cs typeface="Arial"/>
              <a:sym typeface="Arial"/>
            </a:endParaRPr>
          </a:p>
          <a:p>
            <a:endParaRPr lang="en-US" sz="750" b="1" dirty="0">
              <a:solidFill>
                <a:srgbClr val="0070C0"/>
              </a:solidFill>
            </a:endParaRPr>
          </a:p>
          <a:p>
            <a:r>
              <a:rPr lang="en-US" sz="750" b="1" dirty="0">
                <a:solidFill>
                  <a:srgbClr val="0070C0"/>
                </a:solidFill>
                <a:latin typeface="Arial"/>
                <a:ea typeface="Arial"/>
                <a:cs typeface="Arial"/>
                <a:sym typeface="Arial"/>
              </a:rPr>
              <a:t>REFERENCES </a:t>
            </a:r>
            <a:endParaRPr sz="1286" dirty="0"/>
          </a:p>
          <a:p>
            <a:endParaRPr sz="750" b="1" dirty="0">
              <a:solidFill>
                <a:srgbClr val="0070C0"/>
              </a:solidFill>
              <a:latin typeface="Arial"/>
              <a:ea typeface="Arial"/>
              <a:cs typeface="Arial"/>
              <a:sym typeface="Arial"/>
            </a:endParaRPr>
          </a:p>
          <a:p>
            <a:pPr marL="244933" indent="-244933" algn="just">
              <a:lnSpc>
                <a:spcPct val="107000"/>
              </a:lnSpc>
              <a:spcAft>
                <a:spcPts val="571"/>
              </a:spcAft>
              <a:buFont typeface="Arial" panose="020B0604020202020204" pitchFamily="34" charset="0"/>
              <a:buChar char="•"/>
            </a:pPr>
            <a:r>
              <a:rPr lang="en-US" sz="750" dirty="0">
                <a:latin typeface="Times New Roman" panose="02020603050405020304" pitchFamily="18" charset="0"/>
                <a:ea typeface="Times New Roman" panose="02020603050405020304" pitchFamily="18" charset="0"/>
              </a:rPr>
              <a:t>H. </a:t>
            </a:r>
            <a:r>
              <a:rPr lang="en-US" sz="750" b="1" dirty="0">
                <a:latin typeface="Times New Roman" panose="02020603050405020304" pitchFamily="18" charset="0"/>
                <a:ea typeface="Times New Roman" panose="02020603050405020304" pitchFamily="18" charset="0"/>
              </a:rPr>
              <a:t>Sherif</a:t>
            </a:r>
            <a:r>
              <a:rPr lang="en-US" sz="750" dirty="0">
                <a:latin typeface="Times New Roman" panose="02020603050405020304" pitchFamily="18" charset="0"/>
                <a:ea typeface="Times New Roman" panose="02020603050405020304" pitchFamily="18" charset="0"/>
              </a:rPr>
              <a:t>, M. A. </a:t>
            </a:r>
            <a:r>
              <a:rPr lang="en-US" sz="750" b="1" dirty="0" err="1">
                <a:latin typeface="Times New Roman" panose="02020603050405020304" pitchFamily="18" charset="0"/>
                <a:ea typeface="Times New Roman" panose="02020603050405020304" pitchFamily="18" charset="0"/>
              </a:rPr>
              <a:t>Shedid</a:t>
            </a:r>
            <a:r>
              <a:rPr lang="en-US" sz="750" dirty="0">
                <a:latin typeface="Times New Roman" panose="02020603050405020304" pitchFamily="18" charset="0"/>
                <a:ea typeface="Times New Roman" panose="02020603050405020304" pitchFamily="18" charset="0"/>
              </a:rPr>
              <a:t>, and S. A. </a:t>
            </a:r>
            <a:r>
              <a:rPr lang="en-US" sz="750" b="1" dirty="0" err="1">
                <a:latin typeface="Times New Roman" panose="02020603050405020304" pitchFamily="18" charset="0"/>
                <a:ea typeface="Times New Roman" panose="02020603050405020304" pitchFamily="18" charset="0"/>
              </a:rPr>
              <a:t>Senbel</a:t>
            </a:r>
            <a:r>
              <a:rPr lang="en-US" sz="750" dirty="0">
                <a:latin typeface="Times New Roman" panose="02020603050405020304" pitchFamily="18" charset="0"/>
                <a:ea typeface="Times New Roman" panose="02020603050405020304" pitchFamily="18" charset="0"/>
              </a:rPr>
              <a:t>, “Real-time traffic accident detection for intelligent transportation systems,” </a:t>
            </a:r>
            <a:r>
              <a:rPr lang="en-US" sz="750" i="1" dirty="0">
                <a:latin typeface="Times New Roman" panose="02020603050405020304" pitchFamily="18" charset="0"/>
                <a:ea typeface="Times New Roman" panose="02020603050405020304" pitchFamily="18" charset="0"/>
              </a:rPr>
              <a:t>International Journal of Computing</a:t>
            </a:r>
            <a:r>
              <a:rPr lang="en-US" sz="750" dirty="0">
                <a:latin typeface="Times New Roman" panose="02020603050405020304" pitchFamily="18" charset="0"/>
                <a:ea typeface="Times New Roman" panose="02020603050405020304" pitchFamily="18" charset="0"/>
              </a:rPr>
              <a:t>, vol. 23, no. 3, pp. 440–449, 2024.</a:t>
            </a:r>
            <a:endParaRPr sz="750" b="1" dirty="0">
              <a:solidFill>
                <a:srgbClr val="0070C0"/>
              </a:solidFill>
              <a:latin typeface="Arial"/>
              <a:ea typeface="Arial"/>
              <a:cs typeface="Arial"/>
              <a:sym typeface="Arial"/>
            </a:endParaRPr>
          </a:p>
          <a:p>
            <a:pPr marL="244933" indent="-244933" algn="just">
              <a:lnSpc>
                <a:spcPct val="107000"/>
              </a:lnSpc>
              <a:spcAft>
                <a:spcPts val="571"/>
              </a:spcAft>
              <a:buFont typeface="Arial" panose="020B0604020202020204" pitchFamily="34" charset="0"/>
              <a:buChar char="•"/>
            </a:pPr>
            <a:r>
              <a:rPr lang="en-US" sz="750" dirty="0">
                <a:latin typeface="Times New Roman" panose="02020603050405020304" pitchFamily="18" charset="0"/>
                <a:ea typeface="Times New Roman" panose="02020603050405020304" pitchFamily="18" charset="0"/>
              </a:rPr>
              <a:t>N. </a:t>
            </a:r>
            <a:r>
              <a:rPr lang="en-US" sz="750" b="1" dirty="0">
                <a:latin typeface="Times New Roman" panose="02020603050405020304" pitchFamily="18" charset="0"/>
                <a:ea typeface="Times New Roman" panose="02020603050405020304" pitchFamily="18" charset="0"/>
              </a:rPr>
              <a:t>Makarov</a:t>
            </a:r>
            <a:r>
              <a:rPr lang="en-US" sz="750" dirty="0">
                <a:latin typeface="Times New Roman" panose="02020603050405020304" pitchFamily="18" charset="0"/>
                <a:ea typeface="Times New Roman" panose="02020603050405020304" pitchFamily="18" charset="0"/>
              </a:rPr>
              <a:t>, S. </a:t>
            </a:r>
            <a:r>
              <a:rPr lang="en-US" sz="750" b="1" dirty="0">
                <a:latin typeface="Times New Roman" panose="02020603050405020304" pitchFamily="18" charset="0"/>
                <a:ea typeface="Times New Roman" panose="02020603050405020304" pitchFamily="18" charset="0"/>
              </a:rPr>
              <a:t>Narayanan</a:t>
            </a:r>
            <a:r>
              <a:rPr lang="en-US" sz="750" dirty="0">
                <a:latin typeface="Times New Roman" panose="02020603050405020304" pitchFamily="18" charset="0"/>
                <a:ea typeface="Times New Roman" panose="02020603050405020304" pitchFamily="18" charset="0"/>
              </a:rPr>
              <a:t>, and C. </a:t>
            </a:r>
            <a:r>
              <a:rPr lang="en-US" sz="750" b="1" dirty="0">
                <a:latin typeface="Times New Roman" panose="02020603050405020304" pitchFamily="18" charset="0"/>
                <a:ea typeface="Times New Roman" panose="02020603050405020304" pitchFamily="18" charset="0"/>
              </a:rPr>
              <a:t>Antoniou</a:t>
            </a:r>
            <a:r>
              <a:rPr lang="en-US" sz="750" dirty="0">
                <a:latin typeface="Times New Roman" panose="02020603050405020304" pitchFamily="18" charset="0"/>
                <a:ea typeface="Times New Roman" panose="02020603050405020304" pitchFamily="18" charset="0"/>
              </a:rPr>
              <a:t>, “Graph neural network surrogate for strategic transport planning,” </a:t>
            </a:r>
            <a:r>
              <a:rPr lang="en-US" sz="750" i="1" dirty="0">
                <a:latin typeface="Times New Roman" panose="02020603050405020304" pitchFamily="18" charset="0"/>
                <a:ea typeface="Times New Roman" panose="02020603050405020304" pitchFamily="18" charset="0"/>
              </a:rPr>
              <a:t>IET </a:t>
            </a:r>
            <a:r>
              <a:rPr lang="en-US" sz="750" i="1" dirty="0" err="1">
                <a:latin typeface="Times New Roman" panose="02020603050405020304" pitchFamily="18" charset="0"/>
                <a:ea typeface="Times New Roman" panose="02020603050405020304" pitchFamily="18" charset="0"/>
              </a:rPr>
              <a:t>Intell</a:t>
            </a:r>
            <a:r>
              <a:rPr lang="en-US" sz="750" i="1" dirty="0">
                <a:latin typeface="Times New Roman" panose="02020603050405020304" pitchFamily="18" charset="0"/>
                <a:ea typeface="Times New Roman" panose="02020603050405020304" pitchFamily="18" charset="0"/>
              </a:rPr>
              <a:t>. Transp. Syst.</a:t>
            </a:r>
            <a:r>
              <a:rPr lang="en-US" sz="750" dirty="0">
                <a:latin typeface="Times New Roman" panose="02020603050405020304" pitchFamily="18" charset="0"/>
                <a:ea typeface="Times New Roman" panose="02020603050405020304" pitchFamily="18" charset="0"/>
              </a:rPr>
              <a:t>, 2024 (in press).</a:t>
            </a:r>
          </a:p>
        </p:txBody>
      </p:sp>
      <p:sp>
        <p:nvSpPr>
          <p:cNvPr id="85" name="Google Shape;85;p1"/>
          <p:cNvSpPr/>
          <p:nvPr/>
        </p:nvSpPr>
        <p:spPr>
          <a:xfrm>
            <a:off x="1524000" y="108857"/>
            <a:ext cx="9144000" cy="848104"/>
          </a:xfrm>
          <a:custGeom>
            <a:avLst/>
            <a:gdLst/>
            <a:ahLst/>
            <a:cxnLst/>
            <a:rect l="l" t="t" r="r" b="b"/>
            <a:pathLst>
              <a:path w="20104100" h="2233930" extrusionOk="0">
                <a:moveTo>
                  <a:pt x="0" y="2233788"/>
                </a:moveTo>
                <a:lnTo>
                  <a:pt x="20104099" y="2233788"/>
                </a:lnTo>
                <a:lnTo>
                  <a:pt x="20104099" y="0"/>
                </a:lnTo>
                <a:lnTo>
                  <a:pt x="0" y="0"/>
                </a:lnTo>
                <a:lnTo>
                  <a:pt x="0" y="2233788"/>
                </a:lnTo>
                <a:close/>
              </a:path>
            </a:pathLst>
          </a:custGeom>
          <a:solidFill>
            <a:schemeClr val="accent1"/>
          </a:solidFill>
          <a:ln>
            <a:noFill/>
          </a:ln>
        </p:spPr>
        <p:txBody>
          <a:bodyPr spcFirstLastPara="1" wrap="square" lIns="0" tIns="0" rIns="0" bIns="0" anchor="t" anchorCtr="0">
            <a:noAutofit/>
          </a:bodyPr>
          <a:lstStyle/>
          <a:p>
            <a:endParaRPr sz="1005">
              <a:solidFill>
                <a:schemeClr val="dk1"/>
              </a:solidFill>
              <a:latin typeface="Calibri"/>
              <a:ea typeface="Calibri"/>
              <a:cs typeface="Calibri"/>
              <a:sym typeface="Calibri"/>
            </a:endParaRPr>
          </a:p>
        </p:txBody>
      </p:sp>
      <p:sp>
        <p:nvSpPr>
          <p:cNvPr id="86" name="Google Shape;86;p1"/>
          <p:cNvSpPr txBox="1"/>
          <p:nvPr/>
        </p:nvSpPr>
        <p:spPr>
          <a:xfrm>
            <a:off x="2674326" y="147951"/>
            <a:ext cx="6843348" cy="399896"/>
          </a:xfrm>
          <a:prstGeom prst="rect">
            <a:avLst/>
          </a:prstGeom>
          <a:noFill/>
          <a:ln>
            <a:noFill/>
          </a:ln>
        </p:spPr>
        <p:txBody>
          <a:bodyPr spcFirstLastPara="1" wrap="square" lIns="0" tIns="4107" rIns="0" bIns="0" anchor="b" anchorCtr="0">
            <a:spAutoFit/>
          </a:bodyPr>
          <a:lstStyle/>
          <a:p>
            <a:pPr marL="979734" marR="653156" algn="ctr"/>
            <a:r>
              <a:rPr lang="en-US" sz="1286" b="1" dirty="0">
                <a:latin typeface="Times New Roman" panose="02020603050405020304" pitchFamily="18" charset="0"/>
                <a:ea typeface="Times New Roman" panose="02020603050405020304" pitchFamily="18" charset="0"/>
              </a:rPr>
              <a:t>GNN BASED OPTIMAL PATH ROUTE FOR REAL TIME ACCIDENT DETECTION USING DEEP LEARNING ALGORITHMS</a:t>
            </a:r>
            <a:endParaRPr lang="en-IN" sz="1286" dirty="0">
              <a:latin typeface="Times New Roman" panose="02020603050405020304" pitchFamily="18" charset="0"/>
              <a:ea typeface="Times New Roman" panose="02020603050405020304" pitchFamily="18" charset="0"/>
            </a:endParaRPr>
          </a:p>
        </p:txBody>
      </p:sp>
      <p:sp>
        <p:nvSpPr>
          <p:cNvPr id="87" name="Google Shape;87;p1"/>
          <p:cNvSpPr txBox="1"/>
          <p:nvPr/>
        </p:nvSpPr>
        <p:spPr>
          <a:xfrm>
            <a:off x="7201430" y="548815"/>
            <a:ext cx="5179461" cy="390785"/>
          </a:xfrm>
          <a:prstGeom prst="rect">
            <a:avLst/>
          </a:prstGeom>
          <a:noFill/>
          <a:ln>
            <a:noFill/>
          </a:ln>
        </p:spPr>
        <p:txBody>
          <a:bodyPr spcFirstLastPara="1" wrap="square" lIns="0" tIns="5625" rIns="0" bIns="0" anchor="t" anchorCtr="0">
            <a:spAutoFit/>
          </a:bodyPr>
          <a:lstStyle/>
          <a:p>
            <a:pPr marL="4332"/>
            <a:r>
              <a:rPr lang="en-US" sz="834" dirty="0">
                <a:solidFill>
                  <a:srgbClr val="FFFFFF"/>
                </a:solidFill>
              </a:rPr>
              <a:t>A</a:t>
            </a:r>
            <a:r>
              <a:rPr lang="en-US" sz="834" dirty="0">
                <a:solidFill>
                  <a:srgbClr val="FFFFFF"/>
                </a:solidFill>
                <a:latin typeface="Arial"/>
                <a:ea typeface="Arial"/>
                <a:cs typeface="Arial"/>
                <a:sym typeface="Arial"/>
              </a:rPr>
              <a:t>yush Kumar Singh - 21BAI1916</a:t>
            </a:r>
          </a:p>
          <a:p>
            <a:pPr marL="4332"/>
            <a:r>
              <a:rPr lang="en-US" sz="834" dirty="0">
                <a:solidFill>
                  <a:srgbClr val="FFFFFF"/>
                </a:solidFill>
              </a:rPr>
              <a:t>Sanchit Das – 21BEC1233</a:t>
            </a:r>
          </a:p>
          <a:p>
            <a:pPr marL="4332"/>
            <a:r>
              <a:rPr lang="en-US" sz="834" dirty="0">
                <a:solidFill>
                  <a:srgbClr val="FFFFFF"/>
                </a:solidFill>
                <a:latin typeface="Arial"/>
                <a:ea typeface="Arial"/>
                <a:cs typeface="Arial"/>
                <a:sym typeface="Arial"/>
              </a:rPr>
              <a:t>Nikhil Nilam </a:t>
            </a:r>
            <a:r>
              <a:rPr lang="en-US" sz="834" dirty="0" err="1">
                <a:solidFill>
                  <a:srgbClr val="FFFFFF"/>
                </a:solidFill>
                <a:latin typeface="Arial"/>
                <a:ea typeface="Arial"/>
                <a:cs typeface="Arial"/>
                <a:sym typeface="Arial"/>
              </a:rPr>
              <a:t>Langade</a:t>
            </a:r>
            <a:r>
              <a:rPr lang="en-US" sz="834" dirty="0">
                <a:solidFill>
                  <a:srgbClr val="FFFFFF"/>
                </a:solidFill>
                <a:latin typeface="Arial"/>
                <a:ea typeface="Arial"/>
                <a:cs typeface="Arial"/>
                <a:sym typeface="Arial"/>
              </a:rPr>
              <a:t> – 2</a:t>
            </a:r>
            <a:r>
              <a:rPr lang="en-US" sz="834" dirty="0">
                <a:solidFill>
                  <a:srgbClr val="FFFFFF"/>
                </a:solidFill>
              </a:rPr>
              <a:t>1BEE1196</a:t>
            </a:r>
            <a:endParaRPr sz="834" dirty="0">
              <a:solidFill>
                <a:schemeClr val="dk1"/>
              </a:solidFill>
              <a:latin typeface="Arial"/>
              <a:ea typeface="Arial"/>
              <a:cs typeface="Arial"/>
              <a:sym typeface="Arial"/>
            </a:endParaRPr>
          </a:p>
        </p:txBody>
      </p:sp>
      <p:sp>
        <p:nvSpPr>
          <p:cNvPr id="89" name="Google Shape;89;p1"/>
          <p:cNvSpPr txBox="1"/>
          <p:nvPr/>
        </p:nvSpPr>
        <p:spPr>
          <a:xfrm>
            <a:off x="2092943" y="757724"/>
            <a:ext cx="3708432" cy="134048"/>
          </a:xfrm>
          <a:prstGeom prst="rect">
            <a:avLst/>
          </a:prstGeom>
          <a:noFill/>
          <a:ln>
            <a:noFill/>
          </a:ln>
        </p:spPr>
        <p:txBody>
          <a:bodyPr spcFirstLastPara="1" wrap="square" lIns="0" tIns="5625" rIns="0" bIns="0" anchor="t" anchorCtr="0">
            <a:spAutoFit/>
          </a:bodyPr>
          <a:lstStyle/>
          <a:p>
            <a:pPr marL="4332" algn="ctr"/>
            <a:r>
              <a:rPr lang="en-US" sz="834" dirty="0" err="1">
                <a:solidFill>
                  <a:srgbClr val="FFFFFF"/>
                </a:solidFill>
                <a:latin typeface="Arial"/>
                <a:ea typeface="Arial"/>
                <a:cs typeface="Arial"/>
                <a:sym typeface="Arial"/>
              </a:rPr>
              <a:t>Dr.Gayathri</a:t>
            </a:r>
            <a:r>
              <a:rPr lang="en-US" sz="834" dirty="0">
                <a:solidFill>
                  <a:srgbClr val="FFFFFF"/>
                </a:solidFill>
                <a:latin typeface="Arial"/>
                <a:ea typeface="Arial"/>
                <a:cs typeface="Arial"/>
                <a:sym typeface="Arial"/>
              </a:rPr>
              <a:t> R</a:t>
            </a:r>
            <a:endParaRPr sz="834" dirty="0">
              <a:solidFill>
                <a:schemeClr val="dk1"/>
              </a:solidFill>
              <a:latin typeface="Arial"/>
              <a:ea typeface="Arial"/>
              <a:cs typeface="Arial"/>
              <a:sym typeface="Arial"/>
            </a:endParaRPr>
          </a:p>
        </p:txBody>
      </p:sp>
      <p:sp>
        <p:nvSpPr>
          <p:cNvPr id="90" name="Google Shape;90;p1"/>
          <p:cNvSpPr txBox="1"/>
          <p:nvPr/>
        </p:nvSpPr>
        <p:spPr>
          <a:xfrm>
            <a:off x="4233683" y="742434"/>
            <a:ext cx="3708432" cy="134048"/>
          </a:xfrm>
          <a:prstGeom prst="rect">
            <a:avLst/>
          </a:prstGeom>
          <a:noFill/>
          <a:ln>
            <a:noFill/>
          </a:ln>
        </p:spPr>
        <p:txBody>
          <a:bodyPr spcFirstLastPara="1" wrap="square" lIns="0" tIns="5625" rIns="0" bIns="0" anchor="t" anchorCtr="0">
            <a:spAutoFit/>
          </a:bodyPr>
          <a:lstStyle/>
          <a:p>
            <a:pPr marL="4332" algn="ctr"/>
            <a:r>
              <a:rPr lang="en-US" sz="834" dirty="0">
                <a:solidFill>
                  <a:srgbClr val="FFFFFF"/>
                </a:solidFill>
                <a:latin typeface="Arial"/>
                <a:ea typeface="Arial"/>
                <a:cs typeface="Arial"/>
                <a:sym typeface="Arial"/>
              </a:rPr>
              <a:t>School of Computer Science Engineering</a:t>
            </a:r>
            <a:endParaRPr sz="834" dirty="0">
              <a:solidFill>
                <a:schemeClr val="dk1"/>
              </a:solidFill>
              <a:latin typeface="Arial"/>
              <a:ea typeface="Arial"/>
              <a:cs typeface="Arial"/>
              <a:sym typeface="Arial"/>
            </a:endParaRPr>
          </a:p>
        </p:txBody>
      </p:sp>
      <p:sp>
        <p:nvSpPr>
          <p:cNvPr id="91" name="Google Shape;91;p1"/>
          <p:cNvSpPr txBox="1"/>
          <p:nvPr/>
        </p:nvSpPr>
        <p:spPr>
          <a:xfrm>
            <a:off x="1617905" y="975462"/>
            <a:ext cx="2891571" cy="5362502"/>
          </a:xfrm>
          <a:prstGeom prst="rect">
            <a:avLst/>
          </a:prstGeom>
          <a:noFill/>
          <a:ln w="9525" cap="flat" cmpd="sng">
            <a:solidFill>
              <a:srgbClr val="92AAEA"/>
            </a:solidFill>
            <a:prstDash val="solid"/>
            <a:miter lim="800000"/>
            <a:headEnd type="none" w="sm" len="sm"/>
            <a:tailEnd type="none" w="sm" len="sm"/>
          </a:ln>
        </p:spPr>
        <p:txBody>
          <a:bodyPr spcFirstLastPara="1" wrap="square" lIns="65304" tIns="32643" rIns="65304" bIns="32643" anchor="t" anchorCtr="0">
            <a:spAutoFit/>
          </a:bodyPr>
          <a:lstStyle/>
          <a:p>
            <a:pPr marR="25126"/>
            <a:endParaRPr sz="834" b="1" dirty="0">
              <a:solidFill>
                <a:srgbClr val="0070C0"/>
              </a:solidFill>
              <a:latin typeface="Arial"/>
              <a:ea typeface="Arial"/>
              <a:cs typeface="Arial"/>
              <a:sym typeface="Arial"/>
            </a:endParaRPr>
          </a:p>
          <a:p>
            <a:pPr marR="25126"/>
            <a:r>
              <a:rPr lang="en-US" sz="834" b="1" dirty="0">
                <a:solidFill>
                  <a:srgbClr val="0070C0"/>
                </a:solidFill>
                <a:latin typeface="Arial"/>
                <a:ea typeface="Arial"/>
                <a:cs typeface="Arial"/>
                <a:sym typeface="Arial"/>
              </a:rPr>
              <a:t>MOTIVATION / INTRODUCTION</a:t>
            </a:r>
            <a:endParaRPr sz="1286" dirty="0"/>
          </a:p>
          <a:p>
            <a:pPr marR="25126"/>
            <a:endParaRPr sz="834" b="1" dirty="0">
              <a:solidFill>
                <a:srgbClr val="0070C0"/>
              </a:solidFill>
              <a:latin typeface="Arial"/>
              <a:ea typeface="Arial"/>
              <a:cs typeface="Arial"/>
              <a:sym typeface="Arial"/>
            </a:endParaRPr>
          </a:p>
          <a:p>
            <a:pPr marL="122467" indent="-122467" algn="just">
              <a:buFont typeface="Arial" panose="020B0604020202020204" pitchFamily="34" charset="0"/>
              <a:buChar char="•"/>
            </a:pPr>
            <a:r>
              <a:rPr lang="en-US" sz="750" dirty="0"/>
              <a:t>Road accidents in urban areas are a growing concern, with emergency response often delayed due to manual detection and navigation limitations.</a:t>
            </a:r>
          </a:p>
          <a:p>
            <a:pPr algn="just"/>
            <a:r>
              <a:rPr lang="en-US" sz="750" dirty="0"/>
              <a:t>.</a:t>
            </a:r>
          </a:p>
          <a:p>
            <a:pPr marL="122467" indent="-122467" algn="just">
              <a:buFont typeface="Arial" panose="020B0604020202020204" pitchFamily="34" charset="0"/>
              <a:buChar char="•"/>
            </a:pPr>
            <a:r>
              <a:rPr lang="en-US" sz="750" dirty="0"/>
              <a:t>Our project combines deep learning and graph neural networks to detect accidents and guide emergency vehicles optimally using smart path routing.</a:t>
            </a:r>
          </a:p>
          <a:p>
            <a:pPr algn="just"/>
            <a:endParaRPr lang="en-US" sz="750" dirty="0"/>
          </a:p>
          <a:p>
            <a:pPr marL="122467" indent="-122467" algn="just">
              <a:buFont typeface="Arial" panose="020B0604020202020204" pitchFamily="34" charset="0"/>
              <a:buChar char="•"/>
            </a:pPr>
            <a:r>
              <a:rPr lang="en-US" sz="750" dirty="0"/>
              <a:t>By leveraging live CCTV feeds and real-time geospatial data, the system ensures faster and safer responses.</a:t>
            </a:r>
          </a:p>
          <a:p>
            <a:pPr marL="122467" indent="-122467" algn="just">
              <a:buFont typeface="Arial" panose="020B0604020202020204" pitchFamily="34" charset="0"/>
              <a:buChar char="•"/>
            </a:pPr>
            <a:endParaRPr lang="en-US" sz="750" dirty="0"/>
          </a:p>
          <a:p>
            <a:pPr marR="102887">
              <a:lnSpc>
                <a:spcPct val="111142"/>
              </a:lnSpc>
              <a:spcBef>
                <a:spcPts val="375"/>
              </a:spcBef>
            </a:pPr>
            <a:endParaRPr sz="750" dirty="0">
              <a:solidFill>
                <a:srgbClr val="231F20"/>
              </a:solidFill>
              <a:latin typeface="Arial"/>
              <a:ea typeface="Arial"/>
              <a:cs typeface="Arial"/>
              <a:sym typeface="Arial"/>
            </a:endParaRPr>
          </a:p>
          <a:p>
            <a:r>
              <a:rPr lang="en-US" sz="750" b="1" dirty="0">
                <a:solidFill>
                  <a:srgbClr val="0070C0"/>
                </a:solidFill>
                <a:latin typeface="Arial"/>
                <a:ea typeface="Arial"/>
                <a:cs typeface="Arial"/>
                <a:sym typeface="Arial"/>
              </a:rPr>
              <a:t>OBJECTIVES</a:t>
            </a:r>
            <a:endParaRPr sz="1286" dirty="0"/>
          </a:p>
          <a:p>
            <a:endParaRPr sz="750" b="1" dirty="0">
              <a:solidFill>
                <a:srgbClr val="0070C0"/>
              </a:solidFill>
              <a:latin typeface="Arial"/>
              <a:ea typeface="Arial"/>
              <a:cs typeface="Arial"/>
              <a:sym typeface="Arial"/>
            </a:endParaRPr>
          </a:p>
          <a:p>
            <a:pPr marL="122467" indent="-122467" algn="just">
              <a:buFont typeface="Arial" panose="020B0604020202020204" pitchFamily="34" charset="0"/>
              <a:buChar char="•"/>
            </a:pPr>
            <a:r>
              <a:rPr lang="en-US" sz="750" dirty="0"/>
              <a:t>To develop a real-time accident detection system using deep learning models.</a:t>
            </a:r>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r>
              <a:rPr lang="en-US" sz="750" dirty="0"/>
              <a:t>To build a GNN model (GATv2) that generates optimal emergency routes by avoiding accident-prone areas.</a:t>
            </a:r>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r>
              <a:rPr lang="en-US" sz="750" dirty="0"/>
              <a:t>To integrate geospatial data from OpenStreetMap and visualize accident hotspots and safe paths on interactive maps using Folium.</a:t>
            </a:r>
          </a:p>
          <a:p>
            <a:pPr algn="just"/>
            <a:r>
              <a:rPr lang="en-US" sz="750" dirty="0"/>
              <a:t>.</a:t>
            </a:r>
          </a:p>
          <a:p>
            <a:endParaRPr sz="750" dirty="0">
              <a:solidFill>
                <a:srgbClr val="231F20"/>
              </a:solidFill>
              <a:latin typeface="Arial"/>
              <a:ea typeface="Arial"/>
              <a:cs typeface="Arial"/>
              <a:sym typeface="Arial"/>
            </a:endParaRPr>
          </a:p>
          <a:p>
            <a:r>
              <a:rPr lang="en-US" sz="750" b="1" dirty="0">
                <a:solidFill>
                  <a:srgbClr val="0070C0"/>
                </a:solidFill>
                <a:latin typeface="Arial"/>
                <a:ea typeface="Arial"/>
                <a:cs typeface="Arial"/>
                <a:sym typeface="Arial"/>
              </a:rPr>
              <a:t>SCOPE OF THE PROJECT</a:t>
            </a:r>
            <a:endParaRPr sz="1286" dirty="0"/>
          </a:p>
          <a:p>
            <a:endParaRPr sz="750" b="1" dirty="0">
              <a:solidFill>
                <a:srgbClr val="0070C0"/>
              </a:solidFill>
              <a:latin typeface="Arial"/>
              <a:ea typeface="Arial"/>
              <a:cs typeface="Arial"/>
              <a:sym typeface="Arial"/>
            </a:endParaRPr>
          </a:p>
          <a:p>
            <a:pPr marL="122467" indent="-122467" algn="just">
              <a:buFont typeface="Arial" panose="020B0604020202020204" pitchFamily="34" charset="0"/>
              <a:buChar char="•"/>
            </a:pPr>
            <a:r>
              <a:rPr lang="en-US" sz="750" dirty="0"/>
              <a:t>This system aims to enhance emergency response in urban areas by detecting road accidents in real time and guiding responders through safe, optimized routes.</a:t>
            </a:r>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endParaRPr lang="en-US" sz="750" dirty="0"/>
          </a:p>
          <a:p>
            <a:pPr algn="just"/>
            <a:endParaRPr lang="en-US" sz="750" dirty="0"/>
          </a:p>
          <a:p>
            <a:pPr algn="just"/>
            <a:endParaRPr lang="en-US" sz="750" dirty="0"/>
          </a:p>
          <a:p>
            <a:pPr algn="just"/>
            <a:endParaRPr lang="en-US" sz="750" dirty="0"/>
          </a:p>
          <a:p>
            <a:pPr algn="just"/>
            <a:endParaRPr lang="en-US" sz="750" dirty="0"/>
          </a:p>
          <a:p>
            <a:pPr algn="just"/>
            <a:endParaRPr lang="en-US" sz="750" dirty="0"/>
          </a:p>
          <a:p>
            <a:pPr algn="just"/>
            <a:r>
              <a:rPr lang="en-US" sz="750" dirty="0"/>
              <a:t>.</a:t>
            </a:r>
          </a:p>
          <a:p>
            <a:endParaRPr lang="en-IN" sz="750" b="1" dirty="0">
              <a:solidFill>
                <a:srgbClr val="0070C0"/>
              </a:solidFill>
              <a:latin typeface="Arial"/>
              <a:ea typeface="Arial"/>
              <a:cs typeface="Arial"/>
              <a:sym typeface="Arial"/>
            </a:endParaRPr>
          </a:p>
          <a:p>
            <a:pPr algn="ctr"/>
            <a:r>
              <a:rPr lang="en-US" sz="750" dirty="0">
                <a:solidFill>
                  <a:srgbClr val="000000"/>
                </a:solidFill>
                <a:latin typeface="Times New Roman" panose="02020603050405020304" pitchFamily="18" charset="0"/>
                <a:ea typeface="Times New Roman" panose="02020603050405020304" pitchFamily="18" charset="0"/>
              </a:rPr>
              <a:t>Accident detection for YOLOV8</a:t>
            </a:r>
            <a:endParaRPr sz="750" b="1" dirty="0">
              <a:solidFill>
                <a:srgbClr val="0070C0"/>
              </a:solidFill>
              <a:latin typeface="Arial"/>
              <a:ea typeface="Arial"/>
              <a:cs typeface="Arial"/>
              <a:sym typeface="Arial"/>
            </a:endParaRPr>
          </a:p>
        </p:txBody>
      </p:sp>
      <p:sp>
        <p:nvSpPr>
          <p:cNvPr id="92" name="Google Shape;92;p1"/>
          <p:cNvSpPr txBox="1"/>
          <p:nvPr/>
        </p:nvSpPr>
        <p:spPr>
          <a:xfrm>
            <a:off x="4618971" y="977176"/>
            <a:ext cx="2937857" cy="5446884"/>
          </a:xfrm>
          <a:prstGeom prst="rect">
            <a:avLst/>
          </a:prstGeom>
          <a:noFill/>
          <a:ln w="9525" cap="flat" cmpd="sng">
            <a:solidFill>
              <a:srgbClr val="92AAEA"/>
            </a:solidFill>
            <a:prstDash val="solid"/>
            <a:miter lim="800000"/>
            <a:headEnd type="none" w="sm" len="sm"/>
            <a:tailEnd type="none" w="sm" len="sm"/>
          </a:ln>
        </p:spPr>
        <p:txBody>
          <a:bodyPr spcFirstLastPara="1" wrap="square" lIns="65304" tIns="32643" rIns="65304" bIns="32643" anchor="t" anchorCtr="0">
            <a:spAutoFit/>
          </a:bodyPr>
          <a:lstStyle/>
          <a:p>
            <a:pPr marR="25126" algn="just"/>
            <a:endParaRPr sz="834" b="1" dirty="0">
              <a:solidFill>
                <a:srgbClr val="0070C0"/>
              </a:solidFill>
              <a:latin typeface="Arial"/>
              <a:ea typeface="Arial"/>
              <a:cs typeface="Arial"/>
              <a:sym typeface="Arial"/>
            </a:endParaRPr>
          </a:p>
          <a:p>
            <a:pPr marR="25126" algn="just"/>
            <a:r>
              <a:rPr lang="en-US" sz="834" b="1" dirty="0">
                <a:solidFill>
                  <a:srgbClr val="0070C0"/>
                </a:solidFill>
                <a:latin typeface="Arial"/>
                <a:ea typeface="Arial"/>
                <a:cs typeface="Arial"/>
                <a:sym typeface="Arial"/>
              </a:rPr>
              <a:t>METHODOLOGY</a:t>
            </a:r>
            <a:endParaRPr sz="1286" dirty="0"/>
          </a:p>
          <a:p>
            <a:pPr marR="25126" algn="just"/>
            <a:endParaRPr sz="834" b="1" dirty="0">
              <a:solidFill>
                <a:srgbClr val="0070C0"/>
              </a:solidFill>
              <a:latin typeface="Arial"/>
              <a:ea typeface="Arial"/>
              <a:cs typeface="Arial"/>
              <a:sym typeface="Arial"/>
            </a:endParaRPr>
          </a:p>
          <a:p>
            <a:pPr marL="122467" indent="-122467" algn="just">
              <a:buFont typeface="Arial" panose="020B0604020202020204" pitchFamily="34" charset="0"/>
              <a:buChar char="•"/>
            </a:pPr>
            <a:r>
              <a:rPr lang="en-US" sz="750" dirty="0"/>
              <a:t>Live CCTV footage is analyzed using YOLOv8 and MobileNetV2.</a:t>
            </a:r>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r>
              <a:rPr lang="en-US" sz="750" dirty="0"/>
              <a:t>GPS coordinates are passed to a GATv2 model, which computes the safest route to the nearest hospital using </a:t>
            </a:r>
            <a:r>
              <a:rPr lang="en-US" sz="750" dirty="0" err="1"/>
              <a:t>OSMnx</a:t>
            </a:r>
            <a:r>
              <a:rPr lang="en-US" sz="750" dirty="0"/>
              <a:t> road networks.</a:t>
            </a:r>
          </a:p>
          <a:p>
            <a:pPr marL="122467" indent="-122467" algn="just">
              <a:buFont typeface="Arial" panose="020B0604020202020204" pitchFamily="34" charset="0"/>
              <a:buChar char="•"/>
            </a:pPr>
            <a:endParaRPr lang="en-US" sz="750" dirty="0"/>
          </a:p>
          <a:p>
            <a:pPr marL="122467" indent="-122467" algn="just">
              <a:buFont typeface="Arial" panose="020B0604020202020204" pitchFamily="34" charset="0"/>
              <a:buChar char="•"/>
            </a:pPr>
            <a:r>
              <a:rPr lang="en-US" sz="750" dirty="0"/>
              <a:t>Folium maps visualize both accident hotspots and optimal emergency paths, while alerts are sent via Twilio with live location links</a:t>
            </a:r>
            <a:r>
              <a:rPr lang="en-US" sz="857" dirty="0"/>
              <a:t>.</a:t>
            </a:r>
          </a:p>
          <a:p>
            <a:pPr algn="just"/>
            <a:endParaRPr lang="en-US" sz="857" dirty="0"/>
          </a:p>
          <a:p>
            <a:pPr algn="just">
              <a:spcBef>
                <a:spcPts val="857"/>
              </a:spcBef>
            </a:pPr>
            <a:r>
              <a:rPr lang="en-US" sz="750" b="1" dirty="0">
                <a:solidFill>
                  <a:srgbClr val="0070C0"/>
                </a:solidFill>
                <a:latin typeface="Arial"/>
                <a:ea typeface="Arial"/>
                <a:cs typeface="Arial"/>
                <a:sym typeface="Arial"/>
              </a:rPr>
              <a:t>ARCHITECTURE</a:t>
            </a:r>
          </a:p>
          <a:p>
            <a:pPr algn="just">
              <a:spcBef>
                <a:spcPts val="857"/>
              </a:spcBef>
            </a:pPr>
            <a:endParaRPr lang="en-US" sz="750" b="1" dirty="0">
              <a:solidFill>
                <a:srgbClr val="0070C0"/>
              </a:solidFill>
            </a:endParaRPr>
          </a:p>
          <a:p>
            <a:pPr algn="just">
              <a:spcBef>
                <a:spcPts val="857"/>
              </a:spcBef>
            </a:pPr>
            <a:endParaRPr lang="en-US" sz="750" b="1" dirty="0">
              <a:solidFill>
                <a:srgbClr val="0070C0"/>
              </a:solidFill>
              <a:latin typeface="Arial"/>
              <a:ea typeface="Arial"/>
              <a:cs typeface="Arial"/>
              <a:sym typeface="Arial"/>
            </a:endParaRPr>
          </a:p>
          <a:p>
            <a:pPr algn="just">
              <a:spcBef>
                <a:spcPts val="857"/>
              </a:spcBef>
            </a:pPr>
            <a:endParaRPr sz="750" b="1" dirty="0">
              <a:solidFill>
                <a:srgbClr val="0070C0"/>
              </a:solidFill>
              <a:latin typeface="Arial"/>
              <a:ea typeface="Arial"/>
              <a:cs typeface="Arial"/>
              <a:sym typeface="Arial"/>
            </a:endParaRPr>
          </a:p>
          <a:p>
            <a:pPr algn="just">
              <a:spcBef>
                <a:spcPts val="857"/>
              </a:spcBef>
            </a:pPr>
            <a:endParaRPr sz="750" b="1" dirty="0">
              <a:solidFill>
                <a:srgbClr val="0070C0"/>
              </a:solidFill>
            </a:endParaRPr>
          </a:p>
          <a:p>
            <a:pPr algn="just">
              <a:spcBef>
                <a:spcPts val="857"/>
              </a:spcBef>
            </a:pPr>
            <a:endParaRPr sz="750" b="1" dirty="0">
              <a:solidFill>
                <a:srgbClr val="0070C0"/>
              </a:solidFill>
            </a:endParaRPr>
          </a:p>
          <a:p>
            <a:pPr algn="just">
              <a:spcBef>
                <a:spcPts val="857"/>
              </a:spcBef>
            </a:pPr>
            <a:r>
              <a:rPr lang="en-US" sz="750" b="1" dirty="0">
                <a:solidFill>
                  <a:srgbClr val="0070C0"/>
                </a:solidFill>
                <a:latin typeface="Arial"/>
                <a:ea typeface="Arial"/>
                <a:cs typeface="Arial"/>
                <a:sym typeface="Arial"/>
              </a:rPr>
              <a:t> </a:t>
            </a:r>
            <a:endParaRPr sz="1286" dirty="0"/>
          </a:p>
          <a:p>
            <a:pPr algn="just"/>
            <a:endParaRPr sz="750" b="1" dirty="0">
              <a:solidFill>
                <a:srgbClr val="0070C0"/>
              </a:solidFill>
              <a:latin typeface="Arial"/>
              <a:ea typeface="Arial"/>
              <a:cs typeface="Arial"/>
              <a:sym typeface="Arial"/>
            </a:endParaRPr>
          </a:p>
          <a:p>
            <a:pPr algn="just"/>
            <a:endParaRPr sz="750" b="1" dirty="0">
              <a:solidFill>
                <a:srgbClr val="0070C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lang="en-IN" sz="750" dirty="0">
              <a:solidFill>
                <a:srgbClr val="231F20"/>
              </a:solidFill>
              <a:latin typeface="Arial"/>
              <a:ea typeface="Arial"/>
              <a:cs typeface="Arial"/>
              <a:sym typeface="Arial"/>
            </a:endParaRPr>
          </a:p>
          <a:p>
            <a:pPr algn="just"/>
            <a:endParaRPr lang="en-IN" sz="750" dirty="0">
              <a:solidFill>
                <a:srgbClr val="231F20"/>
              </a:solidFill>
            </a:endParaRPr>
          </a:p>
          <a:p>
            <a:pPr algn="just"/>
            <a:endParaRPr sz="750" dirty="0">
              <a:solidFill>
                <a:srgbClr val="231F2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sz="750" dirty="0">
              <a:solidFill>
                <a:srgbClr val="231F20"/>
              </a:solidFill>
              <a:latin typeface="Arial"/>
              <a:ea typeface="Arial"/>
              <a:cs typeface="Arial"/>
              <a:sym typeface="Arial"/>
            </a:endParaRPr>
          </a:p>
          <a:p>
            <a:pPr algn="just"/>
            <a:endParaRPr sz="750" b="1" dirty="0">
              <a:solidFill>
                <a:srgbClr val="0070C0"/>
              </a:solidFill>
              <a:latin typeface="Arial"/>
              <a:ea typeface="Arial"/>
              <a:cs typeface="Arial"/>
              <a:sym typeface="Arial"/>
            </a:endParaRPr>
          </a:p>
          <a:p>
            <a:pPr algn="just">
              <a:lnSpc>
                <a:spcPct val="150000"/>
              </a:lnSpc>
            </a:pPr>
            <a:endParaRPr lang="en-IN" sz="750" dirty="0">
              <a:solidFill>
                <a:srgbClr val="231F20"/>
              </a:solidFill>
              <a:latin typeface="Arial"/>
              <a:ea typeface="Arial"/>
              <a:cs typeface="Arial"/>
              <a:sym typeface="Arial"/>
            </a:endParaRPr>
          </a:p>
          <a:p>
            <a:pPr algn="just">
              <a:lnSpc>
                <a:spcPct val="150000"/>
              </a:lnSpc>
            </a:pPr>
            <a:endParaRPr lang="en-IN" sz="750" dirty="0">
              <a:solidFill>
                <a:srgbClr val="231F20"/>
              </a:solidFill>
            </a:endParaRPr>
          </a:p>
          <a:p>
            <a:pPr algn="just">
              <a:lnSpc>
                <a:spcPct val="150000"/>
              </a:lnSpc>
            </a:pPr>
            <a:endParaRPr lang="en-IN" sz="750" dirty="0">
              <a:solidFill>
                <a:srgbClr val="231F20"/>
              </a:solidFill>
            </a:endParaRPr>
          </a:p>
          <a:p>
            <a:pPr algn="just">
              <a:lnSpc>
                <a:spcPct val="150000"/>
              </a:lnSpc>
            </a:pPr>
            <a:endParaRPr lang="en-IN" sz="750" dirty="0">
              <a:solidFill>
                <a:srgbClr val="231F20"/>
              </a:solidFill>
            </a:endParaRPr>
          </a:p>
        </p:txBody>
      </p:sp>
      <p:pic>
        <p:nvPicPr>
          <p:cNvPr id="5" name="Picture 4">
            <a:extLst>
              <a:ext uri="{FF2B5EF4-FFF2-40B4-BE49-F238E27FC236}">
                <a16:creationId xmlns:a16="http://schemas.microsoft.com/office/drawing/2014/main" id="{DC0A72D0-6D8C-EE9A-A8FA-071EDDA77A0E}"/>
              </a:ext>
            </a:extLst>
          </p:cNvPr>
          <p:cNvPicPr>
            <a:picLocks noChangeAspect="1"/>
          </p:cNvPicPr>
          <p:nvPr/>
        </p:nvPicPr>
        <p:blipFill>
          <a:blip r:embed="rId6"/>
          <a:stretch>
            <a:fillRect/>
          </a:stretch>
        </p:blipFill>
        <p:spPr>
          <a:xfrm>
            <a:off x="1518683" y="104693"/>
            <a:ext cx="1898576" cy="852268"/>
          </a:xfrm>
          <a:prstGeom prst="rect">
            <a:avLst/>
          </a:prstGeom>
        </p:spPr>
      </p:pic>
      <p:pic>
        <p:nvPicPr>
          <p:cNvPr id="7" name="Picture 6">
            <a:extLst>
              <a:ext uri="{FF2B5EF4-FFF2-40B4-BE49-F238E27FC236}">
                <a16:creationId xmlns:a16="http://schemas.microsoft.com/office/drawing/2014/main" id="{D5F6A07E-5B1B-429C-1E14-B52B03C74FEE}"/>
              </a:ext>
            </a:extLst>
          </p:cNvPr>
          <p:cNvPicPr>
            <a:picLocks noChangeAspect="1"/>
          </p:cNvPicPr>
          <p:nvPr/>
        </p:nvPicPr>
        <p:blipFill>
          <a:blip r:embed="rId7"/>
          <a:stretch>
            <a:fillRect/>
          </a:stretch>
        </p:blipFill>
        <p:spPr>
          <a:xfrm>
            <a:off x="8941837" y="104693"/>
            <a:ext cx="1726164" cy="851446"/>
          </a:xfrm>
          <a:prstGeom prst="rect">
            <a:avLst/>
          </a:prstGeom>
        </p:spPr>
      </p:pic>
      <p:pic>
        <p:nvPicPr>
          <p:cNvPr id="3" name="Picture 2">
            <a:extLst>
              <a:ext uri="{FF2B5EF4-FFF2-40B4-BE49-F238E27FC236}">
                <a16:creationId xmlns:a16="http://schemas.microsoft.com/office/drawing/2014/main" id="{9BB52BE7-01FD-EF40-9BB2-6702949EA33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3754" y="3202214"/>
            <a:ext cx="2718254" cy="2678609"/>
          </a:xfrm>
          <a:prstGeom prst="rect">
            <a:avLst/>
          </a:prstGeom>
          <a:noFill/>
          <a:ln>
            <a:noFill/>
          </a:ln>
        </p:spPr>
      </p:pic>
      <p:graphicFrame>
        <p:nvGraphicFramePr>
          <p:cNvPr id="4" name="Table 3">
            <a:extLst>
              <a:ext uri="{FF2B5EF4-FFF2-40B4-BE49-F238E27FC236}">
                <a16:creationId xmlns:a16="http://schemas.microsoft.com/office/drawing/2014/main" id="{E62B65D5-C00D-64BC-581E-3AF318D9D050}"/>
              </a:ext>
            </a:extLst>
          </p:cNvPr>
          <p:cNvGraphicFramePr>
            <a:graphicFrameLocks noGrp="1"/>
          </p:cNvGraphicFramePr>
          <p:nvPr/>
        </p:nvGraphicFramePr>
        <p:xfrm>
          <a:off x="7704584" y="1231398"/>
          <a:ext cx="2801212" cy="1900875"/>
        </p:xfrm>
        <a:graphic>
          <a:graphicData uri="http://schemas.openxmlformats.org/drawingml/2006/table">
            <a:tbl>
              <a:tblPr firstRow="1" firstCol="1" bandRow="1"/>
              <a:tblGrid>
                <a:gridCol w="924710">
                  <a:extLst>
                    <a:ext uri="{9D8B030D-6E8A-4147-A177-3AD203B41FA5}">
                      <a16:colId xmlns:a16="http://schemas.microsoft.com/office/drawing/2014/main" val="2829078658"/>
                    </a:ext>
                  </a:extLst>
                </a:gridCol>
                <a:gridCol w="823171">
                  <a:extLst>
                    <a:ext uri="{9D8B030D-6E8A-4147-A177-3AD203B41FA5}">
                      <a16:colId xmlns:a16="http://schemas.microsoft.com/office/drawing/2014/main" val="3603535249"/>
                    </a:ext>
                  </a:extLst>
                </a:gridCol>
                <a:gridCol w="1053331">
                  <a:extLst>
                    <a:ext uri="{9D8B030D-6E8A-4147-A177-3AD203B41FA5}">
                      <a16:colId xmlns:a16="http://schemas.microsoft.com/office/drawing/2014/main" val="1323880610"/>
                    </a:ext>
                  </a:extLst>
                </a:gridCol>
              </a:tblGrid>
              <a:tr h="322126">
                <a:tc>
                  <a:txBody>
                    <a:bodyPr/>
                    <a:lstStyle/>
                    <a:p>
                      <a:pPr marL="540385" algn="just">
                        <a:lnSpc>
                          <a:spcPct val="150000"/>
                        </a:lnSpc>
                        <a:spcBef>
                          <a:spcPts val="1000"/>
                        </a:spcBef>
                        <a:buNone/>
                      </a:pPr>
                      <a:r>
                        <a:rPr lang="en-IN" sz="800" kern="100" dirty="0">
                          <a:effectLst/>
                        </a:rPr>
                        <a:t>Metric</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YOLOv8</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MobileNetV2</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extLst>
                  <a:ext uri="{0D108BD9-81ED-4DB2-BD59-A6C34878D82A}">
                    <a16:rowId xmlns:a16="http://schemas.microsoft.com/office/drawing/2014/main" val="3539871281"/>
                  </a:ext>
                </a:extLst>
              </a:tr>
              <a:tr h="322126">
                <a:tc>
                  <a:txBody>
                    <a:bodyPr/>
                    <a:lstStyle/>
                    <a:p>
                      <a:pPr marL="540385" algn="just">
                        <a:lnSpc>
                          <a:spcPct val="150000"/>
                        </a:lnSpc>
                        <a:spcBef>
                          <a:spcPts val="1000"/>
                        </a:spcBef>
                        <a:buNone/>
                      </a:pPr>
                      <a:r>
                        <a:rPr lang="en-IN" sz="800" kern="100" dirty="0">
                          <a:effectLst/>
                        </a:rPr>
                        <a:t>Accuracy</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92.5%</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91.0%</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extLst>
                  <a:ext uri="{0D108BD9-81ED-4DB2-BD59-A6C34878D82A}">
                    <a16:rowId xmlns:a16="http://schemas.microsoft.com/office/drawing/2014/main" val="3486393895"/>
                  </a:ext>
                </a:extLst>
              </a:tr>
              <a:tr h="150676">
                <a:tc>
                  <a:txBody>
                    <a:bodyPr/>
                    <a:lstStyle/>
                    <a:p>
                      <a:pPr marL="540385" algn="just">
                        <a:lnSpc>
                          <a:spcPct val="150000"/>
                        </a:lnSpc>
                        <a:spcBef>
                          <a:spcPts val="1000"/>
                        </a:spcBef>
                        <a:buNone/>
                      </a:pPr>
                      <a:r>
                        <a:rPr lang="en-IN" sz="800" kern="100">
                          <a:effectLst/>
                        </a:rPr>
                        <a:t>Precision</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a:effectLst/>
                        </a:rPr>
                        <a:t>86%</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90.5%</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extLst>
                  <a:ext uri="{0D108BD9-81ED-4DB2-BD59-A6C34878D82A}">
                    <a16:rowId xmlns:a16="http://schemas.microsoft.com/office/drawing/2014/main" val="661193786"/>
                  </a:ext>
                </a:extLst>
              </a:tr>
              <a:tr h="150676">
                <a:tc>
                  <a:txBody>
                    <a:bodyPr/>
                    <a:lstStyle/>
                    <a:p>
                      <a:pPr marL="540385" algn="just">
                        <a:lnSpc>
                          <a:spcPct val="150000"/>
                        </a:lnSpc>
                        <a:spcBef>
                          <a:spcPts val="1000"/>
                        </a:spcBef>
                        <a:buNone/>
                      </a:pPr>
                      <a:r>
                        <a:rPr lang="en-IN" sz="800" kern="100">
                          <a:effectLst/>
                        </a:rPr>
                        <a:t>Recall</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a:effectLst/>
                        </a:rPr>
                        <a:t>93.0%</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91.2%</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extLst>
                  <a:ext uri="{0D108BD9-81ED-4DB2-BD59-A6C34878D82A}">
                    <a16:rowId xmlns:a16="http://schemas.microsoft.com/office/drawing/2014/main" val="1977112037"/>
                  </a:ext>
                </a:extLst>
              </a:tr>
              <a:tr h="150676">
                <a:tc>
                  <a:txBody>
                    <a:bodyPr/>
                    <a:lstStyle/>
                    <a:p>
                      <a:pPr marL="540385" algn="just">
                        <a:lnSpc>
                          <a:spcPct val="150000"/>
                        </a:lnSpc>
                        <a:spcBef>
                          <a:spcPts val="1000"/>
                        </a:spcBef>
                        <a:buNone/>
                      </a:pPr>
                      <a:r>
                        <a:rPr lang="en-IN" sz="800" kern="100">
                          <a:effectLst/>
                        </a:rPr>
                        <a:t>F1 Score</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a:effectLst/>
                        </a:rPr>
                        <a:t>92.4%</a:t>
                      </a:r>
                      <a:endParaRPr lang="en-IN" sz="8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tc>
                  <a:txBody>
                    <a:bodyPr/>
                    <a:lstStyle/>
                    <a:p>
                      <a:pPr marL="540385" algn="just">
                        <a:lnSpc>
                          <a:spcPct val="150000"/>
                        </a:lnSpc>
                        <a:spcBef>
                          <a:spcPts val="1000"/>
                        </a:spcBef>
                        <a:buNone/>
                      </a:pPr>
                      <a:r>
                        <a:rPr lang="en-IN" sz="800" kern="100" dirty="0">
                          <a:effectLst/>
                        </a:rPr>
                        <a:t>90.8%</a:t>
                      </a:r>
                      <a:endParaRPr lang="en-IN" sz="8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8986" marR="48986" marT="0" marB="0"/>
                </a:tc>
                <a:extLst>
                  <a:ext uri="{0D108BD9-81ED-4DB2-BD59-A6C34878D82A}">
                    <a16:rowId xmlns:a16="http://schemas.microsoft.com/office/drawing/2014/main" val="1463555002"/>
                  </a:ext>
                </a:extLst>
              </a:tr>
            </a:tbl>
          </a:graphicData>
        </a:graphic>
      </p:graphicFrame>
      <p:pic>
        <p:nvPicPr>
          <p:cNvPr id="6" name="Picture 5">
            <a:extLst>
              <a:ext uri="{FF2B5EF4-FFF2-40B4-BE49-F238E27FC236}">
                <a16:creationId xmlns:a16="http://schemas.microsoft.com/office/drawing/2014/main" id="{D91E86E8-B721-37BB-6FE3-D6F15352FC96}"/>
              </a:ext>
            </a:extLst>
          </p:cNvPr>
          <p:cNvPicPr>
            <a:picLocks noChangeAspect="1"/>
          </p:cNvPicPr>
          <p:nvPr/>
        </p:nvPicPr>
        <p:blipFill>
          <a:blip r:embed="rId9"/>
          <a:stretch>
            <a:fillRect/>
          </a:stretch>
        </p:blipFill>
        <p:spPr>
          <a:xfrm>
            <a:off x="8105071" y="2115966"/>
            <a:ext cx="1997768" cy="913891"/>
          </a:xfrm>
          <a:prstGeom prst="rect">
            <a:avLst/>
          </a:prstGeom>
        </p:spPr>
      </p:pic>
      <p:pic>
        <p:nvPicPr>
          <p:cNvPr id="2" name="Picture 1">
            <a:extLst>
              <a:ext uri="{FF2B5EF4-FFF2-40B4-BE49-F238E27FC236}">
                <a16:creationId xmlns:a16="http://schemas.microsoft.com/office/drawing/2014/main" id="{346F13FE-45FA-9CD5-F389-5E188CA0C102}"/>
              </a:ext>
            </a:extLst>
          </p:cNvPr>
          <p:cNvPicPr>
            <a:picLocks noChangeAspect="1"/>
          </p:cNvPicPr>
          <p:nvPr/>
        </p:nvPicPr>
        <p:blipFill>
          <a:blip r:embed="rId10"/>
          <a:stretch>
            <a:fillRect/>
          </a:stretch>
        </p:blipFill>
        <p:spPr>
          <a:xfrm>
            <a:off x="1726254" y="5048526"/>
            <a:ext cx="2674873" cy="10517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C842-21CD-2044-B9F4-B65BE322306D}"/>
              </a:ext>
            </a:extLst>
          </p:cNvPr>
          <p:cNvSpPr>
            <a:spLocks noGrp="1"/>
          </p:cNvSpPr>
          <p:nvPr>
            <p:ph type="title"/>
          </p:nvPr>
        </p:nvSpPr>
        <p:spPr/>
        <p:txBody>
          <a:bodyPr/>
          <a:lstStyle/>
          <a:p>
            <a:r>
              <a:rPr lang="en-IN" dirty="0"/>
              <a:t>Guide Approval</a:t>
            </a:r>
          </a:p>
        </p:txBody>
      </p:sp>
      <p:sp>
        <p:nvSpPr>
          <p:cNvPr id="9" name="Content Placeholder 8">
            <a:extLst>
              <a:ext uri="{FF2B5EF4-FFF2-40B4-BE49-F238E27FC236}">
                <a16:creationId xmlns:a16="http://schemas.microsoft.com/office/drawing/2014/main" id="{F850E120-FEA2-3AFE-15C8-BC6412890DCA}"/>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77FE7A60-B33C-F688-738A-19F5F30E2D65}"/>
              </a:ext>
            </a:extLst>
          </p:cNvPr>
          <p:cNvPicPr>
            <a:picLocks noChangeAspect="1"/>
          </p:cNvPicPr>
          <p:nvPr/>
        </p:nvPicPr>
        <p:blipFill>
          <a:blip r:embed="rId2"/>
          <a:stretch>
            <a:fillRect/>
          </a:stretch>
        </p:blipFill>
        <p:spPr>
          <a:xfrm>
            <a:off x="2395959" y="1905000"/>
            <a:ext cx="9190299" cy="4292821"/>
          </a:xfrm>
          <a:prstGeom prst="rect">
            <a:avLst/>
          </a:prstGeom>
        </p:spPr>
      </p:pic>
    </p:spTree>
    <p:extLst>
      <p:ext uri="{BB962C8B-B14F-4D97-AF65-F5344CB8AC3E}">
        <p14:creationId xmlns:p14="http://schemas.microsoft.com/office/powerpoint/2010/main" val="2769299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6A2E-6B45-0B3E-96C9-517D30D6A7E5}"/>
              </a:ext>
            </a:extLst>
          </p:cNvPr>
          <p:cNvSpPr>
            <a:spLocks noGrp="1"/>
          </p:cNvSpPr>
          <p:nvPr>
            <p:ph type="title"/>
          </p:nvPr>
        </p:nvSpPr>
        <p:spPr/>
        <p:txBody>
          <a:bodyPr/>
          <a:lstStyle/>
          <a:p>
            <a:r>
              <a:rPr lang="en-IN" dirty="0"/>
              <a:t>Research Objective</a:t>
            </a:r>
          </a:p>
        </p:txBody>
      </p:sp>
      <p:sp>
        <p:nvSpPr>
          <p:cNvPr id="3" name="Content Placeholder 2">
            <a:extLst>
              <a:ext uri="{FF2B5EF4-FFF2-40B4-BE49-F238E27FC236}">
                <a16:creationId xmlns:a16="http://schemas.microsoft.com/office/drawing/2014/main" id="{697A2A84-68F5-5320-8A86-F84CD7E855C9}"/>
              </a:ext>
            </a:extLst>
          </p:cNvPr>
          <p:cNvSpPr>
            <a:spLocks noGrp="1"/>
          </p:cNvSpPr>
          <p:nvPr>
            <p:ph idx="1"/>
          </p:nvPr>
        </p:nvSpPr>
        <p:spPr>
          <a:xfrm>
            <a:off x="1400726" y="1717944"/>
            <a:ext cx="9927771" cy="4351338"/>
          </a:xfrm>
        </p:spPr>
        <p:txBody>
          <a:bodyPr vert="horz" lIns="91440" tIns="45720" rIns="91440" bIns="45720" rtlCol="0" anchor="t">
            <a:normAutofit lnSpcReduction="10000"/>
          </a:bodyPr>
          <a:lstStyle/>
          <a:p>
            <a:pPr marL="0" indent="0" algn="just">
              <a:buNone/>
            </a:pPr>
            <a:r>
              <a:rPr lang="en-US" dirty="0"/>
              <a:t>The goal of this research is to optimize emergency response by detecting accidents in real-time and notifying authorities with accurate location details. The key objectives include:</a:t>
            </a:r>
          </a:p>
          <a:p>
            <a:pPr marL="0" indent="0" algn="just">
              <a:buNone/>
            </a:pPr>
            <a:r>
              <a:rPr lang="en-US" b="1" dirty="0"/>
              <a:t>Accident Detection using Deep Learning:</a:t>
            </a:r>
            <a:endParaRPr lang="en-US" dirty="0"/>
          </a:p>
          <a:p>
            <a:pPr lvl="1" algn="just">
              <a:buFont typeface="Wingdings" charset="2"/>
              <a:buChar char="Ø"/>
            </a:pPr>
            <a:r>
              <a:rPr lang="en-US" dirty="0"/>
              <a:t>Implement and compare </a:t>
            </a:r>
            <a:r>
              <a:rPr lang="en-US" b="1" dirty="0"/>
              <a:t>MobileNetV2</a:t>
            </a:r>
            <a:r>
              <a:rPr lang="en-US" dirty="0"/>
              <a:t> and </a:t>
            </a:r>
            <a:r>
              <a:rPr lang="en-US" b="1" dirty="0"/>
              <a:t>YOLOv8</a:t>
            </a:r>
            <a:r>
              <a:rPr lang="en-US" dirty="0"/>
              <a:t> for real-time accident detection from CCTV footage.</a:t>
            </a:r>
          </a:p>
          <a:p>
            <a:pPr lvl="1" algn="just">
              <a:buFont typeface="Wingdings" charset="2"/>
              <a:buChar char="Ø"/>
            </a:pPr>
            <a:r>
              <a:rPr lang="en-US" dirty="0"/>
              <a:t>Analyze their </a:t>
            </a:r>
            <a:r>
              <a:rPr lang="en-US" b="1" dirty="0"/>
              <a:t>accuracy, response time, and efficiency</a:t>
            </a:r>
            <a:r>
              <a:rPr lang="en-US" dirty="0"/>
              <a:t> to determine the better model.</a:t>
            </a:r>
          </a:p>
          <a:p>
            <a:pPr marL="0" indent="0" algn="just">
              <a:buNone/>
            </a:pPr>
            <a:r>
              <a:rPr lang="en-US" b="1" dirty="0"/>
              <a:t>Accident Location Extraction:</a:t>
            </a:r>
            <a:endParaRPr lang="en-US" dirty="0"/>
          </a:p>
          <a:p>
            <a:pPr lvl="1" algn="just">
              <a:buFont typeface="Wingdings" charset="2"/>
              <a:buChar char="Ø"/>
            </a:pPr>
            <a:r>
              <a:rPr lang="en-US" dirty="0"/>
              <a:t>Extract the accident location using </a:t>
            </a:r>
            <a:r>
              <a:rPr lang="en-US" b="1" dirty="0"/>
              <a:t>Geocoder</a:t>
            </a:r>
            <a:r>
              <a:rPr lang="en-US" dirty="0"/>
              <a:t> .</a:t>
            </a:r>
          </a:p>
          <a:p>
            <a:pPr lvl="1" algn="just">
              <a:buFont typeface="Wingdings" charset="2"/>
              <a:buChar char="Ø"/>
            </a:pPr>
            <a:r>
              <a:rPr lang="en-US" dirty="0"/>
              <a:t>Generate a </a:t>
            </a:r>
            <a:r>
              <a:rPr lang="en-US" b="1" dirty="0"/>
              <a:t>Google Maps link</a:t>
            </a:r>
            <a:r>
              <a:rPr lang="en-US" dirty="0"/>
              <a:t> for easy navigation.</a:t>
            </a:r>
          </a:p>
          <a:p>
            <a:pPr marL="0" indent="0" algn="just">
              <a:buNone/>
            </a:pPr>
            <a:r>
              <a:rPr lang="en-US" b="1" dirty="0"/>
              <a:t>Real-Time Notifications using Twilio API:</a:t>
            </a:r>
            <a:endParaRPr lang="en-US" dirty="0"/>
          </a:p>
          <a:p>
            <a:pPr lvl="1" algn="just">
              <a:buFont typeface="Wingdings" charset="2"/>
              <a:buChar char="Ø"/>
            </a:pPr>
            <a:r>
              <a:rPr lang="en-US" dirty="0"/>
              <a:t>Instantly notify emergency services (ambulance, police, fire department).</a:t>
            </a:r>
          </a:p>
          <a:p>
            <a:pPr lvl="1" algn="just">
              <a:buFont typeface="Wingdings" charset="2"/>
              <a:buChar char="Ø"/>
            </a:pPr>
            <a:r>
              <a:rPr lang="en-US" dirty="0"/>
              <a:t>Include </a:t>
            </a:r>
            <a:r>
              <a:rPr lang="en-US" b="1" dirty="0"/>
              <a:t>accident coordinates and a Google Maps link</a:t>
            </a:r>
            <a:r>
              <a:rPr lang="en-US" dirty="0"/>
              <a:t> in the alert message.</a:t>
            </a:r>
          </a:p>
          <a:p>
            <a:pPr algn="just"/>
            <a:endParaRPr lang="en-IN" dirty="0"/>
          </a:p>
        </p:txBody>
      </p:sp>
    </p:spTree>
    <p:extLst>
      <p:ext uri="{BB962C8B-B14F-4D97-AF65-F5344CB8AC3E}">
        <p14:creationId xmlns:p14="http://schemas.microsoft.com/office/powerpoint/2010/main" val="152935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150DB-8A52-CA1C-A21E-19E35B75B552}"/>
              </a:ext>
            </a:extLst>
          </p:cNvPr>
          <p:cNvSpPr>
            <a:spLocks noGrp="1"/>
          </p:cNvSpPr>
          <p:nvPr>
            <p:ph type="title"/>
          </p:nvPr>
        </p:nvSpPr>
        <p:spPr>
          <a:xfrm>
            <a:off x="2895600" y="365126"/>
            <a:ext cx="8458200" cy="315912"/>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id="{A74F5B28-4702-C7AD-363F-B6A2DBF8C7E9}"/>
              </a:ext>
            </a:extLst>
          </p:cNvPr>
          <p:cNvSpPr>
            <a:spLocks noGrp="1"/>
          </p:cNvSpPr>
          <p:nvPr>
            <p:ph idx="1"/>
          </p:nvPr>
        </p:nvSpPr>
        <p:spPr>
          <a:xfrm>
            <a:off x="1402051" y="681682"/>
            <a:ext cx="9655628" cy="5692106"/>
          </a:xfrm>
        </p:spPr>
        <p:txBody>
          <a:bodyPr vert="horz" lIns="91440" tIns="45720" rIns="91440" bIns="45720" rtlCol="0" anchor="t">
            <a:normAutofit fontScale="77500" lnSpcReduction="20000"/>
          </a:bodyPr>
          <a:lstStyle/>
          <a:p>
            <a:pPr marL="0" indent="0" algn="just">
              <a:buNone/>
            </a:pPr>
            <a:r>
              <a:rPr lang="en-US" b="1" dirty="0"/>
              <a:t>       </a:t>
            </a:r>
            <a:r>
              <a:rPr lang="en-US" sz="1900" b="1" dirty="0"/>
              <a:t>Optimized Emergency Routing:</a:t>
            </a:r>
            <a:endParaRPr lang="en-US" sz="1900" dirty="0"/>
          </a:p>
          <a:p>
            <a:pPr lvl="1" algn="just">
              <a:buFont typeface="Wingdings" charset="2"/>
              <a:buChar char="Ø"/>
            </a:pPr>
            <a:r>
              <a:rPr lang="en-US" sz="1900" dirty="0"/>
              <a:t>Use </a:t>
            </a:r>
            <a:r>
              <a:rPr lang="en-US" sz="1900" b="1" dirty="0"/>
              <a:t>Google Maps API</a:t>
            </a:r>
            <a:r>
              <a:rPr lang="en-US" sz="1900" dirty="0"/>
              <a:t> to find the fastest route for emergency vehicles.</a:t>
            </a:r>
          </a:p>
          <a:p>
            <a:pPr lvl="1" algn="just">
              <a:buFont typeface="Wingdings" charset="2"/>
              <a:buChar char="Ø"/>
            </a:pPr>
            <a:r>
              <a:rPr lang="en-US" sz="1900" dirty="0"/>
              <a:t>Factor in </a:t>
            </a:r>
            <a:r>
              <a:rPr lang="en-US" sz="1900" b="1" dirty="0"/>
              <a:t>real-time traffic conditions</a:t>
            </a:r>
            <a:r>
              <a:rPr lang="en-US" sz="1900" dirty="0"/>
              <a:t> to reduce response time.</a:t>
            </a:r>
          </a:p>
          <a:p>
            <a:pPr marL="457200" lvl="1" indent="0" algn="just">
              <a:buNone/>
            </a:pPr>
            <a:endParaRPr lang="en-US" sz="1900" dirty="0"/>
          </a:p>
          <a:p>
            <a:pPr marL="0" indent="0" algn="just">
              <a:buNone/>
            </a:pPr>
            <a:r>
              <a:rPr lang="en-US" sz="1900" b="1" dirty="0"/>
              <a:t>      Alert System for Vehicles in the Emergency Path:</a:t>
            </a:r>
            <a:endParaRPr lang="en-US" sz="1900" dirty="0"/>
          </a:p>
          <a:p>
            <a:pPr lvl="1" algn="just">
              <a:buFont typeface="Wingdings" charset="2"/>
              <a:buChar char="Ø"/>
            </a:pPr>
            <a:r>
              <a:rPr lang="en-US" sz="1900" dirty="0"/>
              <a:t>Identify vehicles on the emergency route.</a:t>
            </a:r>
          </a:p>
          <a:p>
            <a:pPr lvl="1" algn="just">
              <a:buFont typeface="Wingdings" charset="2"/>
              <a:buChar char="Ø"/>
            </a:pPr>
            <a:r>
              <a:rPr lang="en-US" sz="1900" dirty="0"/>
              <a:t>Send </a:t>
            </a:r>
            <a:r>
              <a:rPr lang="en-US" sz="1900" b="1" dirty="0"/>
              <a:t>automated alert messages</a:t>
            </a:r>
            <a:r>
              <a:rPr lang="en-US" sz="1900" dirty="0"/>
              <a:t> requesting them to clear the way.</a:t>
            </a:r>
          </a:p>
          <a:p>
            <a:pPr marL="457200" lvl="1" indent="0" algn="just">
              <a:buNone/>
            </a:pPr>
            <a:endParaRPr lang="en-US" sz="1900" dirty="0"/>
          </a:p>
          <a:p>
            <a:pPr marL="0" indent="0" algn="just">
              <a:buNone/>
            </a:pPr>
            <a:r>
              <a:rPr lang="en-US" sz="1900" b="1" dirty="0"/>
              <a:t>      Comparison of MobileNetV2 and YOLOv8:</a:t>
            </a:r>
            <a:endParaRPr lang="en-US" sz="1900" dirty="0"/>
          </a:p>
          <a:p>
            <a:pPr lvl="1" algn="just">
              <a:buFont typeface="Wingdings" charset="2"/>
              <a:buChar char="Ø"/>
            </a:pPr>
            <a:r>
              <a:rPr lang="en-US" sz="1900" dirty="0"/>
              <a:t>Evaluate both models based on </a:t>
            </a:r>
            <a:r>
              <a:rPr lang="en-US" sz="1900" b="1" dirty="0"/>
              <a:t>accuracy, response time, and resource usage</a:t>
            </a:r>
            <a:r>
              <a:rPr lang="en-US" sz="1900" dirty="0"/>
              <a:t>.</a:t>
            </a:r>
          </a:p>
          <a:p>
            <a:pPr lvl="1" algn="just">
              <a:buFont typeface="Wingdings" charset="2"/>
              <a:buChar char="Ø"/>
            </a:pPr>
            <a:r>
              <a:rPr lang="en-US" sz="1900" dirty="0"/>
              <a:t>Identify the best-performing model for real-world deployment</a:t>
            </a:r>
          </a:p>
          <a:p>
            <a:pPr marL="457200" lvl="1" indent="0" algn="just">
              <a:buNone/>
            </a:pPr>
            <a:endParaRPr lang="en-US" sz="1900" dirty="0"/>
          </a:p>
          <a:p>
            <a:pPr marL="457200" lvl="1" indent="0" algn="just">
              <a:buNone/>
            </a:pPr>
            <a:r>
              <a:rPr lang="en-US" sz="1900" b="1" dirty="0"/>
              <a:t>Design</a:t>
            </a:r>
            <a:r>
              <a:rPr lang="en-US" sz="1900" b="1" dirty="0">
                <a:ea typeface="+mn-lt"/>
                <a:cs typeface="+mn-lt"/>
              </a:rPr>
              <a:t> a predictive traffic congestion model using GNN-GATv2</a:t>
            </a:r>
            <a:endParaRPr lang="en-US" sz="1900" dirty="0">
              <a:ea typeface="+mn-lt"/>
              <a:cs typeface="+mn-lt"/>
            </a:endParaRPr>
          </a:p>
          <a:p>
            <a:pPr lvl="1" algn="just">
              <a:buFont typeface="Wingdings" charset="2"/>
              <a:buChar char="Ø"/>
            </a:pPr>
            <a:r>
              <a:rPr lang="en-US" sz="1900" dirty="0">
                <a:ea typeface="+mn-lt"/>
                <a:cs typeface="+mn-lt"/>
              </a:rPr>
              <a:t>Leverage graph neural networks and OpenStreetMap data to forecast congestion and optimize emergency vehicle routing dynamically.</a:t>
            </a:r>
            <a:endParaRPr lang="en-US" sz="1900" i="1" dirty="0"/>
          </a:p>
          <a:p>
            <a:pPr marL="457200" lvl="1" indent="0" algn="just">
              <a:buNone/>
            </a:pPr>
            <a:endParaRPr lang="en-US" sz="1900" dirty="0">
              <a:ea typeface="+mn-lt"/>
              <a:cs typeface="+mn-lt"/>
            </a:endParaRPr>
          </a:p>
          <a:p>
            <a:pPr marL="457200" lvl="1" indent="0" algn="just">
              <a:buNone/>
            </a:pPr>
            <a:r>
              <a:rPr lang="en-US" sz="2100" b="1" dirty="0">
                <a:ea typeface="+mn-lt"/>
                <a:cs typeface="+mn-lt"/>
              </a:rPr>
              <a:t>To visualize accident hotspots and traffic density patterns</a:t>
            </a:r>
            <a:endParaRPr lang="en-US" sz="2100" dirty="0">
              <a:ea typeface="+mn-lt"/>
              <a:cs typeface="+mn-lt"/>
            </a:endParaRPr>
          </a:p>
          <a:p>
            <a:pPr lvl="1" algn="just">
              <a:buFont typeface="Wingdings" charset="2"/>
              <a:buChar char="Ø"/>
            </a:pPr>
            <a:r>
              <a:rPr lang="en-US" sz="1900" dirty="0">
                <a:ea typeface="+mn-lt"/>
                <a:cs typeface="+mn-lt"/>
              </a:rPr>
              <a:t>Build interactive, data-driven maps highlighting high-risk zones and congestion levels to enhance urban traffic management and safety planning.</a:t>
            </a:r>
            <a:endParaRPr lang="en-US" sz="1900" dirty="0"/>
          </a:p>
          <a:p>
            <a:pPr marL="514350" indent="-514350" algn="just">
              <a:buFont typeface="Wingdings" charset="2"/>
              <a:buChar char="Ø"/>
            </a:pPr>
            <a:endParaRPr lang="en-IN" dirty="0"/>
          </a:p>
        </p:txBody>
      </p:sp>
    </p:spTree>
    <p:extLst>
      <p:ext uri="{BB962C8B-B14F-4D97-AF65-F5344CB8AC3E}">
        <p14:creationId xmlns:p14="http://schemas.microsoft.com/office/powerpoint/2010/main" val="2496948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1117-F1CE-F1C9-13E6-85A42CE6F1A5}"/>
              </a:ext>
            </a:extLst>
          </p:cNvPr>
          <p:cNvSpPr>
            <a:spLocks noGrp="1"/>
          </p:cNvSpPr>
          <p:nvPr>
            <p:ph type="title"/>
          </p:nvPr>
        </p:nvSpPr>
        <p:spPr>
          <a:xfrm>
            <a:off x="1690999" y="602339"/>
            <a:ext cx="8911687" cy="1280890"/>
          </a:xfrm>
        </p:spPr>
        <p:txBody>
          <a:bodyPr/>
          <a:lstStyle/>
          <a:p>
            <a:r>
              <a:rPr lang="en-IN" dirty="0"/>
              <a:t>Proposed System</a:t>
            </a:r>
          </a:p>
        </p:txBody>
      </p:sp>
      <p:sp>
        <p:nvSpPr>
          <p:cNvPr id="3" name="Content Placeholder 2">
            <a:extLst>
              <a:ext uri="{FF2B5EF4-FFF2-40B4-BE49-F238E27FC236}">
                <a16:creationId xmlns:a16="http://schemas.microsoft.com/office/drawing/2014/main" id="{37F27552-10DD-25D1-EB25-4E8B4C48DF29}"/>
              </a:ext>
            </a:extLst>
          </p:cNvPr>
          <p:cNvSpPr>
            <a:spLocks noGrp="1"/>
          </p:cNvSpPr>
          <p:nvPr>
            <p:ph idx="1"/>
          </p:nvPr>
        </p:nvSpPr>
        <p:spPr>
          <a:xfrm>
            <a:off x="1295400" y="1792968"/>
            <a:ext cx="9307286" cy="4351338"/>
          </a:xfrm>
        </p:spPr>
        <p:txBody>
          <a:bodyPr vert="horz" lIns="91440" tIns="45720" rIns="91440" bIns="45720" rtlCol="0" anchor="t">
            <a:normAutofit/>
          </a:bodyPr>
          <a:lstStyle/>
          <a:p>
            <a:pPr algn="just">
              <a:buFont typeface="Arial" charset="2"/>
              <a:buChar char="•"/>
            </a:pPr>
            <a:r>
              <a:rPr lang="en-US" b="1" dirty="0"/>
              <a:t>Deep learning-based accident detection</a:t>
            </a:r>
            <a:r>
              <a:rPr lang="en-US" dirty="0"/>
              <a:t> using CCTV footage.</a:t>
            </a:r>
          </a:p>
          <a:p>
            <a:pPr algn="just">
              <a:buFont typeface="Arial" charset="2"/>
              <a:buChar char="•"/>
            </a:pPr>
            <a:r>
              <a:rPr lang="en-US" b="1" dirty="0"/>
              <a:t>Twilio API</a:t>
            </a:r>
            <a:r>
              <a:rPr lang="en-US" dirty="0"/>
              <a:t> for real-time notification to emergency teams.</a:t>
            </a:r>
          </a:p>
          <a:p>
            <a:pPr algn="just">
              <a:buFont typeface="Arial" charset="2"/>
              <a:buChar char="•"/>
            </a:pPr>
            <a:r>
              <a:rPr lang="en-US" b="1" dirty="0"/>
              <a:t>Google Maps API</a:t>
            </a:r>
            <a:r>
              <a:rPr lang="en-US" dirty="0"/>
              <a:t> for accident location sharing and route optimization.</a:t>
            </a:r>
          </a:p>
          <a:p>
            <a:pPr algn="just">
              <a:buFont typeface="Arial" charset="2"/>
              <a:buChar char="•"/>
            </a:pPr>
            <a:r>
              <a:rPr lang="en-US" b="1" dirty="0"/>
              <a:t>Message alerts to nearby vehicles</a:t>
            </a:r>
            <a:r>
              <a:rPr lang="en-US" dirty="0"/>
              <a:t> for clearing the emergency route.</a:t>
            </a:r>
          </a:p>
          <a:p>
            <a:pPr algn="just">
              <a:buFont typeface="Arial" charset="2"/>
              <a:buChar char="•"/>
            </a:pPr>
            <a:r>
              <a:rPr lang="en-US" b="1" dirty="0"/>
              <a:t>Comparison of MobileNetV2 and YOLOv8</a:t>
            </a:r>
            <a:r>
              <a:rPr lang="en-US" dirty="0"/>
              <a:t> for accuracy and response time.</a:t>
            </a:r>
          </a:p>
          <a:p>
            <a:pPr algn="just">
              <a:buFont typeface="Arial" charset="2"/>
              <a:buChar char="•"/>
            </a:pPr>
            <a:r>
              <a:rPr lang="en-IN" b="1" dirty="0">
                <a:ea typeface="+mn-lt"/>
                <a:cs typeface="+mn-lt"/>
              </a:rPr>
              <a:t>Graph-Based Traffic Congestion Prediction System </a:t>
            </a:r>
            <a:r>
              <a:rPr lang="en-IN" dirty="0">
                <a:ea typeface="+mn-lt"/>
                <a:cs typeface="+mn-lt"/>
              </a:rPr>
              <a:t>to form a dynamic traffic graph.</a:t>
            </a:r>
          </a:p>
          <a:p>
            <a:pPr algn="just">
              <a:buFont typeface="Arial" charset="2"/>
              <a:buChar char="•"/>
            </a:pPr>
            <a:r>
              <a:rPr lang="en-IN" b="1" dirty="0">
                <a:ea typeface="+mn-lt"/>
                <a:cs typeface="+mn-lt"/>
              </a:rPr>
              <a:t>Urban Safety Visualization Dashboard </a:t>
            </a:r>
            <a:r>
              <a:rPr lang="en-IN" dirty="0">
                <a:ea typeface="+mn-lt"/>
                <a:cs typeface="+mn-lt"/>
              </a:rPr>
              <a:t>to map historical accident zones and current congestion levels </a:t>
            </a:r>
            <a:endParaRPr lang="en-IN" b="1" dirty="0"/>
          </a:p>
        </p:txBody>
      </p:sp>
    </p:spTree>
    <p:extLst>
      <p:ext uri="{BB962C8B-B14F-4D97-AF65-F5344CB8AC3E}">
        <p14:creationId xmlns:p14="http://schemas.microsoft.com/office/powerpoint/2010/main" val="358026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936D-4ADF-4FCB-0E65-4B6C08B52475}"/>
              </a:ext>
            </a:extLst>
          </p:cNvPr>
          <p:cNvSpPr>
            <a:spLocks noGrp="1"/>
          </p:cNvSpPr>
          <p:nvPr>
            <p:ph type="title"/>
          </p:nvPr>
        </p:nvSpPr>
        <p:spPr>
          <a:xfrm>
            <a:off x="1640156" y="591453"/>
            <a:ext cx="8911687" cy="1280890"/>
          </a:xfrm>
        </p:spPr>
        <p:txBody>
          <a:bodyPr/>
          <a:lstStyle/>
          <a:p>
            <a:r>
              <a:rPr lang="en-IN" dirty="0"/>
              <a:t>Proposed System Introduction</a:t>
            </a:r>
          </a:p>
        </p:txBody>
      </p:sp>
      <p:sp>
        <p:nvSpPr>
          <p:cNvPr id="3" name="Content Placeholder 2">
            <a:extLst>
              <a:ext uri="{FF2B5EF4-FFF2-40B4-BE49-F238E27FC236}">
                <a16:creationId xmlns:a16="http://schemas.microsoft.com/office/drawing/2014/main" id="{4E20E1FF-83AC-9607-DD12-19B909617C20}"/>
              </a:ext>
            </a:extLst>
          </p:cNvPr>
          <p:cNvSpPr>
            <a:spLocks noGrp="1"/>
          </p:cNvSpPr>
          <p:nvPr>
            <p:ph idx="1"/>
          </p:nvPr>
        </p:nvSpPr>
        <p:spPr>
          <a:xfrm>
            <a:off x="1300843" y="1782082"/>
            <a:ext cx="9590314" cy="4351338"/>
          </a:xfrm>
        </p:spPr>
        <p:txBody>
          <a:bodyPr vert="horz" lIns="91440" tIns="45720" rIns="91440" bIns="45720" rtlCol="0" anchor="t">
            <a:normAutofit/>
          </a:bodyPr>
          <a:lstStyle/>
          <a:p>
            <a:pPr algn="just">
              <a:lnSpc>
                <a:spcPct val="150000"/>
              </a:lnSpc>
              <a:buFont typeface="Arial" panose="020B0604020202020204" pitchFamily="34" charset="0"/>
              <a:buChar char="•"/>
            </a:pPr>
            <a:r>
              <a:rPr lang="en-US" b="1" dirty="0"/>
              <a:t>MobileNetV2 and YOLOv8 models process CCTV footage to detect accidents.</a:t>
            </a:r>
          </a:p>
          <a:p>
            <a:pPr algn="just">
              <a:lnSpc>
                <a:spcPct val="150000"/>
              </a:lnSpc>
              <a:buFont typeface="Arial" panose="020B0604020202020204" pitchFamily="34" charset="0"/>
              <a:buChar char="•"/>
            </a:pPr>
            <a:r>
              <a:rPr lang="en-US" b="1" dirty="0"/>
              <a:t>The system extracts accident location and sends real-time alerts via Twilio API.</a:t>
            </a:r>
          </a:p>
          <a:p>
            <a:pPr algn="just">
              <a:lnSpc>
                <a:spcPct val="150000"/>
              </a:lnSpc>
              <a:buFont typeface="Arial" panose="020B0604020202020204" pitchFamily="34" charset="0"/>
              <a:buChar char="•"/>
            </a:pPr>
            <a:r>
              <a:rPr lang="en-US" b="1" dirty="0"/>
              <a:t>Google Maps API provides optimized routes for emergency response teams.</a:t>
            </a:r>
          </a:p>
          <a:p>
            <a:pPr algn="just">
              <a:lnSpc>
                <a:spcPct val="150000"/>
              </a:lnSpc>
              <a:buFont typeface="Arial" panose="020B0604020202020204" pitchFamily="34" charset="0"/>
              <a:buChar char="•"/>
            </a:pPr>
            <a:r>
              <a:rPr lang="en-US" b="1" dirty="0"/>
              <a:t>Nearby vehicles receive messages to clear the route, reducing response time.</a:t>
            </a:r>
          </a:p>
          <a:p>
            <a:pPr algn="just">
              <a:lnSpc>
                <a:spcPct val="150000"/>
              </a:lnSpc>
              <a:buFont typeface="Arial" panose="020B0604020202020204" pitchFamily="34" charset="0"/>
              <a:buChar char="•"/>
            </a:pPr>
            <a:r>
              <a:rPr lang="en-US" b="1" dirty="0"/>
              <a:t>GNN </a:t>
            </a:r>
            <a:r>
              <a:rPr lang="en-US" b="1" dirty="0">
                <a:ea typeface="+mn-lt"/>
                <a:cs typeface="+mn-lt"/>
              </a:rPr>
              <a:t>creates models of city roads using </a:t>
            </a:r>
            <a:r>
              <a:rPr lang="en-US" b="1" dirty="0" err="1">
                <a:ea typeface="+mn-lt"/>
                <a:cs typeface="+mn-lt"/>
              </a:rPr>
              <a:t>OSMnx</a:t>
            </a:r>
            <a:r>
              <a:rPr lang="en-US" b="1" dirty="0">
                <a:ea typeface="+mn-lt"/>
                <a:cs typeface="+mn-lt"/>
              </a:rPr>
              <a:t> with real-time data to form a dynamic traffic graph.</a:t>
            </a:r>
            <a:endParaRPr lang="en-US" b="1" dirty="0"/>
          </a:p>
          <a:p>
            <a:pPr algn="just">
              <a:buFont typeface="Arial" panose="020B0604020202020204" pitchFamily="34" charset="0"/>
              <a:buChar char="•"/>
            </a:pPr>
            <a:endParaRPr lang="en-US" b="1" dirty="0"/>
          </a:p>
          <a:p>
            <a:pPr algn="just"/>
            <a:endParaRPr lang="en-IN" b="1" dirty="0"/>
          </a:p>
        </p:txBody>
      </p:sp>
    </p:spTree>
    <p:extLst>
      <p:ext uri="{BB962C8B-B14F-4D97-AF65-F5344CB8AC3E}">
        <p14:creationId xmlns:p14="http://schemas.microsoft.com/office/powerpoint/2010/main" val="186484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0ACF-071F-6B16-E355-7075E98D7611}"/>
              </a:ext>
            </a:extLst>
          </p:cNvPr>
          <p:cNvSpPr>
            <a:spLocks noGrp="1"/>
          </p:cNvSpPr>
          <p:nvPr>
            <p:ph type="title"/>
          </p:nvPr>
        </p:nvSpPr>
        <p:spPr/>
        <p:txBody>
          <a:bodyPr/>
          <a:lstStyle/>
          <a:p>
            <a:r>
              <a:rPr lang="en-IN" dirty="0"/>
              <a:t>Proposed System Diagram</a:t>
            </a:r>
          </a:p>
        </p:txBody>
      </p:sp>
      <p:sp>
        <p:nvSpPr>
          <p:cNvPr id="6" name="Content Placeholder 5">
            <a:extLst>
              <a:ext uri="{FF2B5EF4-FFF2-40B4-BE49-F238E27FC236}">
                <a16:creationId xmlns:a16="http://schemas.microsoft.com/office/drawing/2014/main" id="{2B142539-3E10-DD08-45E1-1557B5A745AD}"/>
              </a:ext>
            </a:extLst>
          </p:cNvPr>
          <p:cNvSpPr>
            <a:spLocks noGrp="1"/>
          </p:cNvSpPr>
          <p:nvPr>
            <p:ph idx="1"/>
          </p:nvPr>
        </p:nvSpPr>
        <p:spPr/>
        <p:txBody>
          <a:bodyPr/>
          <a:lstStyle/>
          <a:p>
            <a:pPr marL="0" indent="0">
              <a:buNone/>
            </a:pPr>
            <a:r>
              <a:rPr lang="en-IN" dirty="0"/>
              <a:t> </a:t>
            </a:r>
          </a:p>
        </p:txBody>
      </p:sp>
      <p:pic>
        <p:nvPicPr>
          <p:cNvPr id="3" name="Picture 2">
            <a:extLst>
              <a:ext uri="{FF2B5EF4-FFF2-40B4-BE49-F238E27FC236}">
                <a16:creationId xmlns:a16="http://schemas.microsoft.com/office/drawing/2014/main" id="{584644D9-9BEF-7245-876D-A2D47CBC8D0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4142" y="1671955"/>
            <a:ext cx="6261903" cy="4751994"/>
          </a:xfrm>
          <a:prstGeom prst="rect">
            <a:avLst/>
          </a:prstGeom>
          <a:noFill/>
          <a:ln>
            <a:noFill/>
          </a:ln>
        </p:spPr>
      </p:pic>
    </p:spTree>
    <p:extLst>
      <p:ext uri="{BB962C8B-B14F-4D97-AF65-F5344CB8AC3E}">
        <p14:creationId xmlns:p14="http://schemas.microsoft.com/office/powerpoint/2010/main" val="577098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B119-8902-50FD-2C9F-5E90D9872581}"/>
              </a:ext>
            </a:extLst>
          </p:cNvPr>
          <p:cNvSpPr>
            <a:spLocks noGrp="1"/>
          </p:cNvSpPr>
          <p:nvPr>
            <p:ph type="title"/>
          </p:nvPr>
        </p:nvSpPr>
        <p:spPr>
          <a:xfrm>
            <a:off x="1676400" y="604611"/>
            <a:ext cx="10515600" cy="1191532"/>
          </a:xfrm>
        </p:spPr>
        <p:txBody>
          <a:bodyPr/>
          <a:lstStyle/>
          <a:p>
            <a:r>
              <a:rPr lang="en-IN" dirty="0"/>
              <a:t>List of Modules</a:t>
            </a:r>
          </a:p>
        </p:txBody>
      </p:sp>
      <p:sp>
        <p:nvSpPr>
          <p:cNvPr id="4" name="Rectangle 1">
            <a:extLst>
              <a:ext uri="{FF2B5EF4-FFF2-40B4-BE49-F238E27FC236}">
                <a16:creationId xmlns:a16="http://schemas.microsoft.com/office/drawing/2014/main" id="{FB5F8623-B2DE-90C5-BE67-FDFF5B269631}"/>
              </a:ext>
            </a:extLst>
          </p:cNvPr>
          <p:cNvSpPr>
            <a:spLocks noGrp="1" noChangeArrowheads="1"/>
          </p:cNvSpPr>
          <p:nvPr>
            <p:ph idx="1"/>
          </p:nvPr>
        </p:nvSpPr>
        <p:spPr bwMode="auto">
          <a:xfrm>
            <a:off x="1676400" y="1539413"/>
            <a:ext cx="10037180" cy="377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 typeface="Arial"/>
              <a:buChar char="•"/>
              <a:tabLst/>
            </a:pPr>
            <a:r>
              <a:rPr kumimoji="0" lang="en-US" altLang="en-US" b="1" i="0" u="none" strike="noStrike" cap="none" normalizeH="0" baseline="0" dirty="0">
                <a:ln>
                  <a:noFill/>
                </a:ln>
                <a:solidFill>
                  <a:schemeClr val="tx1"/>
                </a:solidFill>
                <a:effectLst/>
              </a:rPr>
              <a:t>Accident Detection Module</a:t>
            </a:r>
            <a:r>
              <a:rPr kumimoji="0" lang="en-US" altLang="en-US" b="0" i="0" u="none" strike="noStrike" cap="none" normalizeH="0" baseline="0" dirty="0">
                <a:ln>
                  <a:noFill/>
                </a:ln>
                <a:solidFill>
                  <a:schemeClr val="tx1"/>
                </a:solidFill>
                <a:effectLst/>
              </a:rPr>
              <a:t> (Deep learning model for accident classification)</a:t>
            </a:r>
            <a:endParaRPr lang="en-US" dirty="0"/>
          </a:p>
          <a:p>
            <a:pPr marL="0" marR="0" lvl="0" indent="0" algn="just" defTabSz="914400" rtl="0" eaLnBrk="0" fontAlgn="base" latinLnBrk="0" hangingPunct="0">
              <a:lnSpc>
                <a:spcPct val="150000"/>
              </a:lnSpc>
              <a:spcBef>
                <a:spcPct val="0"/>
              </a:spcBef>
              <a:spcAft>
                <a:spcPct val="0"/>
              </a:spcAft>
              <a:buClrTx/>
              <a:buSzTx/>
              <a:buFont typeface="Arial"/>
              <a:buChar char="•"/>
              <a:tabLst/>
            </a:pPr>
            <a:r>
              <a:rPr kumimoji="0" lang="en-US" altLang="en-US" b="1" i="0" u="none" strike="noStrike" cap="none" normalizeH="0" baseline="0" dirty="0">
                <a:ln>
                  <a:noFill/>
                </a:ln>
                <a:solidFill>
                  <a:schemeClr val="tx1"/>
                </a:solidFill>
                <a:effectLst/>
              </a:rPr>
              <a:t>Accident Location Extraction Module</a:t>
            </a:r>
            <a:r>
              <a:rPr lang="en-US" altLang="en-US" dirty="0">
                <a:solidFill>
                  <a:schemeClr val="tx1"/>
                </a:solidFill>
              </a:rPr>
              <a:t> </a:t>
            </a:r>
            <a:r>
              <a:rPr kumimoji="0" lang="en-US" altLang="en-US" b="0" i="0" u="none" strike="noStrike" cap="none" normalizeH="0" baseline="0" dirty="0">
                <a:ln>
                  <a:noFill/>
                </a:ln>
                <a:solidFill>
                  <a:schemeClr val="tx1"/>
                </a:solidFill>
                <a:effectLst/>
              </a:rPr>
              <a:t>(Extracts coordinates from CCTV using Geocoder)</a:t>
            </a:r>
            <a:endParaRPr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 typeface="Arial"/>
              <a:buChar char="•"/>
              <a:tabLst/>
            </a:pPr>
            <a:r>
              <a:rPr kumimoji="0" lang="en-US" altLang="en-US" b="1" i="0" u="none" strike="noStrike" cap="none" normalizeH="0" baseline="0" dirty="0">
                <a:ln>
                  <a:noFill/>
                </a:ln>
                <a:solidFill>
                  <a:schemeClr val="tx1"/>
                </a:solidFill>
                <a:effectLst/>
              </a:rPr>
              <a:t>Notification Module</a:t>
            </a:r>
            <a:r>
              <a:rPr kumimoji="0" lang="en-US" altLang="en-US" b="0" i="0" u="none" strike="noStrike" cap="none" normalizeH="0" baseline="0" dirty="0">
                <a:ln>
                  <a:noFill/>
                </a:ln>
                <a:solidFill>
                  <a:schemeClr val="tx1"/>
                </a:solidFill>
                <a:effectLst/>
              </a:rPr>
              <a:t> (Uses Twilio API to alert authorities)</a:t>
            </a:r>
            <a:endParaRPr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 typeface="Arial"/>
              <a:buChar char="•"/>
              <a:tabLst/>
            </a:pPr>
            <a:r>
              <a:rPr kumimoji="0" lang="en-US" altLang="en-US" b="1" i="0" u="none" strike="noStrike" cap="none" normalizeH="0" baseline="0" dirty="0">
                <a:ln>
                  <a:noFill/>
                </a:ln>
                <a:solidFill>
                  <a:schemeClr val="tx1"/>
                </a:solidFill>
                <a:effectLst/>
              </a:rPr>
              <a:t>Route Optimization Module</a:t>
            </a:r>
            <a:r>
              <a:rPr kumimoji="0" lang="en-US" altLang="en-US" b="0" i="0" u="none" strike="noStrike" cap="none" normalizeH="0" baseline="0" dirty="0">
                <a:ln>
                  <a:noFill/>
                </a:ln>
                <a:solidFill>
                  <a:schemeClr val="tx1"/>
                </a:solidFill>
                <a:effectLst/>
              </a:rPr>
              <a:t> (Google Maps API for best emergency route)</a:t>
            </a:r>
            <a:endParaRPr lang="en-US" altLang="en-US" b="0" i="0" u="none" strike="noStrike" cap="none" normalizeH="0" baseline="0" dirty="0">
              <a:ln>
                <a:noFill/>
              </a:ln>
              <a:solidFill>
                <a:schemeClr val="tx1"/>
              </a:solidFill>
              <a:effectLst/>
            </a:endParaRPr>
          </a:p>
          <a:p>
            <a:pPr marL="0" indent="0" algn="just" defTabSz="914400" eaLnBrk="0" fontAlgn="base" hangingPunct="0">
              <a:lnSpc>
                <a:spcPct val="150000"/>
              </a:lnSpc>
              <a:spcBef>
                <a:spcPct val="0"/>
              </a:spcBef>
              <a:spcAft>
                <a:spcPct val="0"/>
              </a:spcAft>
              <a:buClrTx/>
              <a:buFont typeface="Arial"/>
              <a:buChar char="•"/>
            </a:pPr>
            <a:r>
              <a:rPr kumimoji="0" lang="en-US" altLang="en-US" b="1" i="0" u="none" strike="noStrike" cap="none" normalizeH="0" baseline="0" dirty="0">
                <a:ln>
                  <a:noFill/>
                </a:ln>
                <a:solidFill>
                  <a:schemeClr val="tx1"/>
                </a:solidFill>
                <a:effectLst/>
              </a:rPr>
              <a:t>Alert System for Vehicles</a:t>
            </a:r>
            <a:r>
              <a:rPr kumimoji="0" lang="en-US" altLang="en-US" b="0" i="0" u="none" strike="noStrike" cap="none" normalizeH="0" baseline="0" dirty="0">
                <a:ln>
                  <a:noFill/>
                </a:ln>
                <a:solidFill>
                  <a:schemeClr val="tx1"/>
                </a:solidFill>
                <a:effectLst/>
              </a:rPr>
              <a:t> (Sends messages to vehicles in the emergency path) </a:t>
            </a:r>
            <a:endParaRPr lang="en-US" altLang="en-US" b="0" i="0" u="none" strike="noStrike" cap="none" normalizeH="0" baseline="0" dirty="0">
              <a:ln>
                <a:noFill/>
              </a:ln>
              <a:solidFill>
                <a:schemeClr val="tx1"/>
              </a:solidFill>
              <a:effectLst/>
            </a:endParaRPr>
          </a:p>
          <a:p>
            <a:pPr marL="0" indent="0" algn="just" defTabSz="914400">
              <a:lnSpc>
                <a:spcPct val="150000"/>
              </a:lnSpc>
              <a:spcBef>
                <a:spcPct val="0"/>
              </a:spcBef>
              <a:spcAft>
                <a:spcPct val="0"/>
              </a:spcAft>
              <a:buClrTx/>
              <a:buFont typeface="Arial"/>
              <a:buChar char="•"/>
            </a:pPr>
            <a:r>
              <a:rPr lang="en-US" b="1" dirty="0">
                <a:solidFill>
                  <a:schemeClr val="tx1"/>
                </a:solidFill>
                <a:ea typeface="+mn-lt"/>
                <a:cs typeface="+mn-lt"/>
              </a:rPr>
              <a:t>Traffic Prediction &amp; Routing Module </a:t>
            </a:r>
            <a:r>
              <a:rPr lang="en-US" dirty="0">
                <a:solidFill>
                  <a:schemeClr val="tx1"/>
                </a:solidFill>
                <a:ea typeface="+mn-lt"/>
                <a:cs typeface="+mn-lt"/>
              </a:rPr>
              <a:t>(Converts road networks into graphs and Predicts real-time congestion levels)</a:t>
            </a:r>
          </a:p>
          <a:p>
            <a:pPr marL="0" indent="0" algn="just" defTabSz="914400">
              <a:lnSpc>
                <a:spcPct val="150000"/>
              </a:lnSpc>
              <a:spcBef>
                <a:spcPct val="0"/>
              </a:spcBef>
              <a:spcAft>
                <a:spcPct val="0"/>
              </a:spcAft>
              <a:buClrTx/>
              <a:buFont typeface="Arial"/>
              <a:buChar char="•"/>
            </a:pPr>
            <a:r>
              <a:rPr lang="en-US" b="1" dirty="0">
                <a:solidFill>
                  <a:schemeClr val="tx1"/>
                </a:solidFill>
                <a:ea typeface="+mn-lt"/>
                <a:cs typeface="+mn-lt"/>
              </a:rPr>
              <a:t>Visualization &amp; Urban Analytics Module </a:t>
            </a:r>
            <a:r>
              <a:rPr lang="en-US" dirty="0">
                <a:solidFill>
                  <a:schemeClr val="tx1"/>
                </a:solidFill>
                <a:ea typeface="+mn-lt"/>
                <a:cs typeface="+mn-lt"/>
              </a:rPr>
              <a:t>(Highlights high-risk zones based on historical and real-time data)</a:t>
            </a:r>
          </a:p>
        </p:txBody>
      </p:sp>
    </p:spTree>
    <p:extLst>
      <p:ext uri="{BB962C8B-B14F-4D97-AF65-F5344CB8AC3E}">
        <p14:creationId xmlns:p14="http://schemas.microsoft.com/office/powerpoint/2010/main" val="380463283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1417</TotalTime>
  <Words>3399</Words>
  <Application>Microsoft Office PowerPoint</Application>
  <PresentationFormat>Widescreen</PresentationFormat>
  <Paragraphs>396</Paragraphs>
  <Slides>38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Century Gothic</vt:lpstr>
      <vt:lpstr>Times New Roman</vt:lpstr>
      <vt:lpstr>Wingdings</vt:lpstr>
      <vt:lpstr>Wingdings 3</vt:lpstr>
      <vt:lpstr>Wisp</vt:lpstr>
      <vt:lpstr>GNN Based Optimal Path Route For Real Time Accident Detection using Deep Learning Algorithms </vt:lpstr>
      <vt:lpstr>Introduction</vt:lpstr>
      <vt:lpstr>Problem Statement</vt:lpstr>
      <vt:lpstr>Research Objective</vt:lpstr>
      <vt:lpstr> </vt:lpstr>
      <vt:lpstr>Proposed System</vt:lpstr>
      <vt:lpstr>Proposed System Introduction</vt:lpstr>
      <vt:lpstr>Proposed System Diagram</vt:lpstr>
      <vt:lpstr>List of Modules</vt:lpstr>
      <vt:lpstr>Explanation of All Modules</vt:lpstr>
      <vt:lpstr> </vt:lpstr>
      <vt:lpstr> </vt:lpstr>
      <vt:lpstr>PowerPoint Presentation</vt:lpstr>
      <vt:lpstr>Architecture of MobileNetV2 :-</vt:lpstr>
      <vt:lpstr>PowerPoint Presentation</vt:lpstr>
      <vt:lpstr>PowerPoint Presentation</vt:lpstr>
      <vt:lpstr>Prediction vs Actual for Mobilenetv2</vt:lpstr>
      <vt:lpstr> </vt:lpstr>
      <vt:lpstr>Results</vt:lpstr>
      <vt:lpstr>Output of MobileNetV2</vt:lpstr>
      <vt:lpstr>Output of YOLOv8</vt:lpstr>
      <vt:lpstr>Message Received by Authorities</vt:lpstr>
      <vt:lpstr> </vt:lpstr>
      <vt:lpstr>Message received to Vehicles on the way of Emergency response vehicle</vt:lpstr>
      <vt:lpstr>PowerPoint Presentation</vt:lpstr>
      <vt:lpstr>GNN based high risk zones in Chennai</vt:lpstr>
      <vt:lpstr>PowerPoint Presentation</vt:lpstr>
      <vt:lpstr>Route for Scenario 1</vt:lpstr>
      <vt:lpstr>PowerPoint Presentation</vt:lpstr>
      <vt:lpstr>PowerPoint Presentation</vt:lpstr>
      <vt:lpstr>Standards Used</vt:lpstr>
      <vt:lpstr>Conclusion and Future Work</vt:lpstr>
      <vt:lpstr>Research Paper Status</vt:lpstr>
      <vt:lpstr>References</vt:lpstr>
      <vt:lpstr> </vt:lpstr>
      <vt:lpstr> </vt:lpstr>
      <vt:lpstr>PowerPoint Presentation</vt:lpstr>
      <vt:lpstr>Guide Approval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Ayush Singh</dc:creator>
  <cp:lastModifiedBy>Ayush Singh</cp:lastModifiedBy>
  <cp:revision>183</cp:revision>
  <dcterms:created xsi:type="dcterms:W3CDTF">2025-02-19T18:07:06Z</dcterms:created>
  <dcterms:modified xsi:type="dcterms:W3CDTF">2025-04-16T03:29:09Z</dcterms:modified>
</cp:coreProperties>
</file>